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466" r:id="rId3"/>
    <p:sldId id="587" r:id="rId4"/>
    <p:sldId id="275" r:id="rId5"/>
    <p:sldId id="276" r:id="rId6"/>
    <p:sldId id="588" r:id="rId7"/>
    <p:sldId id="545" r:id="rId8"/>
    <p:sldId id="256" r:id="rId9"/>
    <p:sldId id="496" r:id="rId10"/>
    <p:sldId id="575" r:id="rId11"/>
    <p:sldId id="582" r:id="rId12"/>
    <p:sldId id="569" r:id="rId13"/>
    <p:sldId id="559" r:id="rId14"/>
    <p:sldId id="586" r:id="rId15"/>
    <p:sldId id="585" r:id="rId16"/>
  </p:sldIdLst>
  <p:sldSz cx="9144000" cy="6858000" type="screen4x3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232074665010749"/>
          <c:y val="3.72717925969922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50273742074425"/>
          <c:y val="0.20640138832144131"/>
          <c:w val="0.82440507436570432"/>
          <c:h val="0.64283880368925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Hoja1!$E$9</c:f>
              <c:strCache>
                <c:ptCount val="1"/>
                <c:pt idx="0">
                  <c:v>Ratio de eficiencia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Hoja1!$F$7:$H$7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Hoja1!$F$9:$H$9</c:f>
              <c:numCache>
                <c:formatCode>0.00</c:formatCode>
                <c:ptCount val="3"/>
                <c:pt idx="0" formatCode="General">
                  <c:v>0.83</c:v>
                </c:pt>
                <c:pt idx="1">
                  <c:v>1</c:v>
                </c:pt>
                <c:pt idx="2" formatCode="General">
                  <c:v>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16-483B-88D3-41E95B146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7160440"/>
        <c:axId val="587146336"/>
      </c:barChart>
      <c:catAx>
        <c:axId val="58716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7146336"/>
        <c:crosses val="autoZero"/>
        <c:auto val="1"/>
        <c:lblAlgn val="ctr"/>
        <c:lblOffset val="100"/>
        <c:noMultiLvlLbl val="0"/>
      </c:catAx>
      <c:valAx>
        <c:axId val="58714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7160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527666918347535"/>
          <c:y val="4.23689098540383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170603674540683"/>
          <c:y val="0.20640143287430462"/>
          <c:w val="0.82440507436570432"/>
          <c:h val="0.64283880368925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Hoja1!$E$8</c:f>
              <c:strCache>
                <c:ptCount val="1"/>
                <c:pt idx="0">
                  <c:v>R. Generación VSI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Hoja1!$F$7:$H$7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Hoja1!$F$8:$H$8</c:f>
              <c:numCache>
                <c:formatCode>General</c:formatCode>
                <c:ptCount val="3"/>
                <c:pt idx="0">
                  <c:v>6.9</c:v>
                </c:pt>
                <c:pt idx="1">
                  <c:v>6.56</c:v>
                </c:pt>
                <c:pt idx="2">
                  <c:v>7.14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D-4AD5-89CF-43FF67F4D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7160440"/>
        <c:axId val="587146336"/>
      </c:barChart>
      <c:catAx>
        <c:axId val="58716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7146336"/>
        <c:crosses val="autoZero"/>
        <c:auto val="1"/>
        <c:lblAlgn val="ctr"/>
        <c:lblOffset val="100"/>
        <c:noMultiLvlLbl val="0"/>
      </c:catAx>
      <c:valAx>
        <c:axId val="58714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7160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11808-621D-4C99-98FE-164804E1458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16AF153-CEC7-4FAC-88CD-5A4C9542FF8A}">
      <dgm:prSet phldrT="[Texto]" custT="1"/>
      <dgm:spPr>
        <a:solidFill>
          <a:schemeClr val="tx2">
            <a:lumMod val="50000"/>
          </a:schemeClr>
        </a:solidFill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pPr algn="ctr"/>
          <a:r>
            <a:rPr lang="es-ES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VSI</a:t>
          </a:r>
        </a:p>
        <a:p>
          <a:pPr algn="ctr"/>
          <a:r>
            <a:rPr lang="es-ES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6.627.449,03 €</a:t>
          </a:r>
        </a:p>
      </dgm:t>
    </dgm:pt>
    <dgm:pt modelId="{B13ED9C2-B56E-4E1B-98A1-0030D1E75D41}" type="parTrans" cxnId="{FEBB7F6B-6470-43DF-A4D3-730DFAB8713B}">
      <dgm:prSet/>
      <dgm:spPr/>
      <dgm:t>
        <a:bodyPr/>
        <a:lstStyle/>
        <a:p>
          <a:endParaRPr lang="es-ES"/>
        </a:p>
      </dgm:t>
    </dgm:pt>
    <dgm:pt modelId="{E7CAB05D-B14F-4D80-966C-FA444BAD122E}" type="sibTrans" cxnId="{FEBB7F6B-6470-43DF-A4D3-730DFAB8713B}">
      <dgm:prSet/>
      <dgm:spPr/>
      <dgm:t>
        <a:bodyPr/>
        <a:lstStyle/>
        <a:p>
          <a:endParaRPr lang="es-ES"/>
        </a:p>
      </dgm:t>
    </dgm:pt>
    <dgm:pt modelId="{94695751-D105-4E81-B343-4D7AD49B6AF6}">
      <dgm:prSet phldrT="[Texto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VSM</a:t>
          </a:r>
        </a:p>
        <a:p>
          <a:r>
            <a:rPr lang="es-E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4.382.290,77 </a:t>
          </a:r>
          <a:r>
            <a:rPr lang="es-ES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€</a:t>
          </a:r>
        </a:p>
      </dgm:t>
    </dgm:pt>
    <dgm:pt modelId="{91A41C8B-4F9D-4A7A-B621-451517D8D58E}" type="parTrans" cxnId="{1AF114A8-EE06-47A5-BA0C-AD401AE58061}">
      <dgm:prSet/>
      <dgm:spPr/>
      <dgm:t>
        <a:bodyPr/>
        <a:lstStyle/>
        <a:p>
          <a:endParaRPr lang="es-ES"/>
        </a:p>
      </dgm:t>
    </dgm:pt>
    <dgm:pt modelId="{165D0945-B63B-4125-9E7A-87723C236C18}" type="sibTrans" cxnId="{1AF114A8-EE06-47A5-BA0C-AD401AE58061}">
      <dgm:prSet/>
      <dgm:spPr/>
      <dgm:t>
        <a:bodyPr/>
        <a:lstStyle/>
        <a:p>
          <a:endParaRPr lang="es-ES"/>
        </a:p>
      </dgm:t>
    </dgm:pt>
    <dgm:pt modelId="{DB6A71D4-E730-4D6F-A8CD-89D61CD979BE}">
      <dgm:prSet phldrT="[Tex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ES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VSM-D</a:t>
          </a:r>
        </a:p>
        <a:p>
          <a:r>
            <a:rPr lang="es-ES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4.033.065,71 €</a:t>
          </a:r>
          <a:endParaRPr lang="es-ES" sz="1100" b="1" u="none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C9B91DD-4DEA-4CF4-9AF1-F8881650D8D9}" type="parTrans" cxnId="{1FC5275A-5BFC-4A2C-889D-AF5E9B9A907C}">
      <dgm:prSet/>
      <dgm:spPr/>
      <dgm:t>
        <a:bodyPr/>
        <a:lstStyle/>
        <a:p>
          <a:endParaRPr lang="es-ES"/>
        </a:p>
      </dgm:t>
    </dgm:pt>
    <dgm:pt modelId="{293D3D2A-7C27-41BA-99F5-050966497D17}" type="sibTrans" cxnId="{1FC5275A-5BFC-4A2C-889D-AF5E9B9A907C}">
      <dgm:prSet/>
      <dgm:spPr/>
      <dgm:t>
        <a:bodyPr/>
        <a:lstStyle/>
        <a:p>
          <a:endParaRPr lang="es-ES"/>
        </a:p>
      </dgm:t>
    </dgm:pt>
    <dgm:pt modelId="{A46AD3C0-AF5A-491A-ACF8-2D9FC67D1BAA}">
      <dgm:prSet phldrT="[Texto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sz="1300" b="1" dirty="0">
              <a:latin typeface="Arial" pitchFamily="34" charset="0"/>
              <a:cs typeface="Arial" pitchFamily="34" charset="0"/>
            </a:rPr>
            <a:t>Rdo.</a:t>
          </a:r>
        </a:p>
        <a:p>
          <a:r>
            <a:rPr lang="es-ES" sz="700" b="1" dirty="0">
              <a:latin typeface="Arial" pitchFamily="34" charset="0"/>
              <a:cs typeface="Arial" pitchFamily="34" charset="0"/>
            </a:rPr>
            <a:t>814.266,35 €</a:t>
          </a:r>
        </a:p>
      </dgm:t>
    </dgm:pt>
    <dgm:pt modelId="{71DCD33B-3155-4B67-B125-B32A1FAFDAC0}" type="parTrans" cxnId="{0F83BB96-2FA1-4030-B26F-14144837983F}">
      <dgm:prSet/>
      <dgm:spPr/>
      <dgm:t>
        <a:bodyPr/>
        <a:lstStyle/>
        <a:p>
          <a:endParaRPr lang="es-ES"/>
        </a:p>
      </dgm:t>
    </dgm:pt>
    <dgm:pt modelId="{A5D29439-0BB7-4AA4-9810-9700F3864947}" type="sibTrans" cxnId="{0F83BB96-2FA1-4030-B26F-14144837983F}">
      <dgm:prSet/>
      <dgm:spPr/>
      <dgm:t>
        <a:bodyPr/>
        <a:lstStyle/>
        <a:p>
          <a:endParaRPr lang="es-ES"/>
        </a:p>
      </dgm:t>
    </dgm:pt>
    <dgm:pt modelId="{35571E96-D9EF-4855-8398-2D925B52840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ES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VSNM</a:t>
          </a:r>
        </a:p>
        <a:p>
          <a:r>
            <a:rPr lang="es-ES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2.245.146,87 €</a:t>
          </a:r>
        </a:p>
      </dgm:t>
    </dgm:pt>
    <dgm:pt modelId="{5E79DD93-0822-4A25-805C-2D40CF6BB4E3}" type="parTrans" cxnId="{3F3C7E35-724E-4A44-9823-D0F6AE026BA3}">
      <dgm:prSet/>
      <dgm:spPr/>
      <dgm:t>
        <a:bodyPr/>
        <a:lstStyle/>
        <a:p>
          <a:endParaRPr lang="es-ES"/>
        </a:p>
      </dgm:t>
    </dgm:pt>
    <dgm:pt modelId="{83802898-1BB0-4DBF-B908-1DE31609293E}" type="sibTrans" cxnId="{3F3C7E35-724E-4A44-9823-D0F6AE026BA3}">
      <dgm:prSet/>
      <dgm:spPr/>
      <dgm:t>
        <a:bodyPr/>
        <a:lstStyle/>
        <a:p>
          <a:endParaRPr lang="es-ES"/>
        </a:p>
      </dgm:t>
    </dgm:pt>
    <dgm:pt modelId="{F09B50D9-5171-407C-A66E-D6AD7B40111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ES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VSEM</a:t>
          </a:r>
        </a:p>
        <a:p>
          <a:r>
            <a:rPr lang="es-ES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6.744.677,60 €</a:t>
          </a:r>
        </a:p>
      </dgm:t>
    </dgm:pt>
    <dgm:pt modelId="{04D8140E-CBE4-48CD-A5C6-EC2ECF8E04EA}" type="parTrans" cxnId="{8A382F3F-814D-4206-B120-AC9E4C9BF0D7}">
      <dgm:prSet/>
      <dgm:spPr/>
      <dgm:t>
        <a:bodyPr/>
        <a:lstStyle/>
        <a:p>
          <a:endParaRPr lang="es-ES"/>
        </a:p>
      </dgm:t>
    </dgm:pt>
    <dgm:pt modelId="{E4FA2AA5-3C86-4D1E-B7E0-E7F14DAA0CAA}" type="sibTrans" cxnId="{8A382F3F-814D-4206-B120-AC9E4C9BF0D7}">
      <dgm:prSet/>
      <dgm:spPr/>
      <dgm:t>
        <a:bodyPr/>
        <a:lstStyle/>
        <a:p>
          <a:endParaRPr lang="es-ES"/>
        </a:p>
      </dgm:t>
    </dgm:pt>
    <dgm:pt modelId="{84AECEB3-5C33-4A65-BC50-229F7478FDD5}" type="pres">
      <dgm:prSet presAssocID="{7AA11808-621D-4C99-98FE-164804E1458F}" presName="Name0" presStyleCnt="0">
        <dgm:presLayoutVars>
          <dgm:chMax val="7"/>
          <dgm:resizeHandles val="exact"/>
        </dgm:presLayoutVars>
      </dgm:prSet>
      <dgm:spPr/>
    </dgm:pt>
    <dgm:pt modelId="{00629027-FCFE-4EA4-B176-F20C4232C7CB}" type="pres">
      <dgm:prSet presAssocID="{7AA11808-621D-4C99-98FE-164804E1458F}" presName="comp1" presStyleCnt="0"/>
      <dgm:spPr/>
    </dgm:pt>
    <dgm:pt modelId="{7B87E269-32E1-43C4-9350-9DA09654119B}" type="pres">
      <dgm:prSet presAssocID="{7AA11808-621D-4C99-98FE-164804E1458F}" presName="circle1" presStyleLbl="node1" presStyleIdx="0" presStyleCnt="6"/>
      <dgm:spPr/>
    </dgm:pt>
    <dgm:pt modelId="{F9FAB8A7-CA5F-4B0E-A4DF-516313BEB48B}" type="pres">
      <dgm:prSet presAssocID="{7AA11808-621D-4C99-98FE-164804E1458F}" presName="c1text" presStyleLbl="node1" presStyleIdx="0" presStyleCnt="6">
        <dgm:presLayoutVars>
          <dgm:bulletEnabled val="1"/>
        </dgm:presLayoutVars>
      </dgm:prSet>
      <dgm:spPr/>
    </dgm:pt>
    <dgm:pt modelId="{1DE577CC-875A-47B2-958F-034D33002058}" type="pres">
      <dgm:prSet presAssocID="{7AA11808-621D-4C99-98FE-164804E1458F}" presName="comp2" presStyleCnt="0"/>
      <dgm:spPr/>
    </dgm:pt>
    <dgm:pt modelId="{8A9133F5-6562-4E7D-8835-3F3C1A558C15}" type="pres">
      <dgm:prSet presAssocID="{7AA11808-621D-4C99-98FE-164804E1458F}" presName="circle2" presStyleLbl="node1" presStyleIdx="1" presStyleCnt="6"/>
      <dgm:spPr/>
    </dgm:pt>
    <dgm:pt modelId="{4FB14F5B-CBA5-41E5-A48E-C97709B61A51}" type="pres">
      <dgm:prSet presAssocID="{7AA11808-621D-4C99-98FE-164804E1458F}" presName="c2text" presStyleLbl="node1" presStyleIdx="1" presStyleCnt="6">
        <dgm:presLayoutVars>
          <dgm:bulletEnabled val="1"/>
        </dgm:presLayoutVars>
      </dgm:prSet>
      <dgm:spPr/>
    </dgm:pt>
    <dgm:pt modelId="{881643DD-CAF3-4648-B413-1CBCB01B2D2A}" type="pres">
      <dgm:prSet presAssocID="{7AA11808-621D-4C99-98FE-164804E1458F}" presName="comp3" presStyleCnt="0"/>
      <dgm:spPr/>
    </dgm:pt>
    <dgm:pt modelId="{648CF91B-CB47-4D1A-A8BC-9BF4287A0759}" type="pres">
      <dgm:prSet presAssocID="{7AA11808-621D-4C99-98FE-164804E1458F}" presName="circle3" presStyleLbl="node1" presStyleIdx="2" presStyleCnt="6"/>
      <dgm:spPr/>
    </dgm:pt>
    <dgm:pt modelId="{620E9DEE-2362-4480-9A1B-E160348C85A0}" type="pres">
      <dgm:prSet presAssocID="{7AA11808-621D-4C99-98FE-164804E1458F}" presName="c3text" presStyleLbl="node1" presStyleIdx="2" presStyleCnt="6">
        <dgm:presLayoutVars>
          <dgm:bulletEnabled val="1"/>
        </dgm:presLayoutVars>
      </dgm:prSet>
      <dgm:spPr/>
    </dgm:pt>
    <dgm:pt modelId="{62345D80-8989-49AE-9BD4-D7691179429F}" type="pres">
      <dgm:prSet presAssocID="{7AA11808-621D-4C99-98FE-164804E1458F}" presName="comp4" presStyleCnt="0"/>
      <dgm:spPr/>
    </dgm:pt>
    <dgm:pt modelId="{F1BB7359-8E5C-4613-8749-5919DEC393D7}" type="pres">
      <dgm:prSet presAssocID="{7AA11808-621D-4C99-98FE-164804E1458F}" presName="circle4" presStyleLbl="node1" presStyleIdx="3" presStyleCnt="6"/>
      <dgm:spPr/>
    </dgm:pt>
    <dgm:pt modelId="{590129EA-6EF5-4086-A775-9DC860D8F876}" type="pres">
      <dgm:prSet presAssocID="{7AA11808-621D-4C99-98FE-164804E1458F}" presName="c4text" presStyleLbl="node1" presStyleIdx="3" presStyleCnt="6">
        <dgm:presLayoutVars>
          <dgm:bulletEnabled val="1"/>
        </dgm:presLayoutVars>
      </dgm:prSet>
      <dgm:spPr/>
    </dgm:pt>
    <dgm:pt modelId="{4715F0A1-1F05-49C9-A439-84206E22C1F8}" type="pres">
      <dgm:prSet presAssocID="{7AA11808-621D-4C99-98FE-164804E1458F}" presName="comp5" presStyleCnt="0"/>
      <dgm:spPr/>
    </dgm:pt>
    <dgm:pt modelId="{0F6CCF83-F7D8-4567-A09F-D46C918FFD28}" type="pres">
      <dgm:prSet presAssocID="{7AA11808-621D-4C99-98FE-164804E1458F}" presName="circle5" presStyleLbl="node1" presStyleIdx="4" presStyleCnt="6"/>
      <dgm:spPr/>
    </dgm:pt>
    <dgm:pt modelId="{47789EC3-0E4D-4A21-9B77-FA12B3AD8075}" type="pres">
      <dgm:prSet presAssocID="{7AA11808-621D-4C99-98FE-164804E1458F}" presName="c5text" presStyleLbl="node1" presStyleIdx="4" presStyleCnt="6">
        <dgm:presLayoutVars>
          <dgm:bulletEnabled val="1"/>
        </dgm:presLayoutVars>
      </dgm:prSet>
      <dgm:spPr/>
    </dgm:pt>
    <dgm:pt modelId="{480A030A-8B49-4FDF-8C15-5756DFEFB673}" type="pres">
      <dgm:prSet presAssocID="{7AA11808-621D-4C99-98FE-164804E1458F}" presName="comp6" presStyleCnt="0"/>
      <dgm:spPr/>
    </dgm:pt>
    <dgm:pt modelId="{97DCA359-FF52-4125-8B95-0D9248BD3E94}" type="pres">
      <dgm:prSet presAssocID="{7AA11808-621D-4C99-98FE-164804E1458F}" presName="circle6" presStyleLbl="node1" presStyleIdx="5" presStyleCnt="6" custScaleX="106265"/>
      <dgm:spPr/>
    </dgm:pt>
    <dgm:pt modelId="{90778977-D3BC-40F1-B302-68009D377441}" type="pres">
      <dgm:prSet presAssocID="{7AA11808-621D-4C99-98FE-164804E1458F}" presName="c6text" presStyleLbl="node1" presStyleIdx="5" presStyleCnt="6">
        <dgm:presLayoutVars>
          <dgm:bulletEnabled val="1"/>
        </dgm:presLayoutVars>
      </dgm:prSet>
      <dgm:spPr/>
    </dgm:pt>
  </dgm:ptLst>
  <dgm:cxnLst>
    <dgm:cxn modelId="{D25C8B2A-E9EE-4BC2-92BA-6D28E0B78506}" type="presOf" srcId="{A46AD3C0-AF5A-491A-ACF8-2D9FC67D1BAA}" destId="{97DCA359-FF52-4125-8B95-0D9248BD3E94}" srcOrd="0" destOrd="0" presId="urn:microsoft.com/office/officeart/2005/8/layout/venn2"/>
    <dgm:cxn modelId="{3F3C7E35-724E-4A44-9823-D0F6AE026BA3}" srcId="{7AA11808-621D-4C99-98FE-164804E1458F}" destId="{35571E96-D9EF-4855-8398-2D925B528403}" srcOrd="2" destOrd="0" parTransId="{5E79DD93-0822-4A25-805C-2D40CF6BB4E3}" sibTransId="{83802898-1BB0-4DBF-B908-1DE31609293E}"/>
    <dgm:cxn modelId="{8F8D7738-CC97-420D-BDB1-78C8C756294D}" type="presOf" srcId="{35571E96-D9EF-4855-8398-2D925B528403}" destId="{620E9DEE-2362-4480-9A1B-E160348C85A0}" srcOrd="1" destOrd="0" presId="urn:microsoft.com/office/officeart/2005/8/layout/venn2"/>
    <dgm:cxn modelId="{8A382F3F-814D-4206-B120-AC9E4C9BF0D7}" srcId="{7AA11808-621D-4C99-98FE-164804E1458F}" destId="{F09B50D9-5171-407C-A66E-D6AD7B401111}" srcOrd="0" destOrd="0" parTransId="{04D8140E-CBE4-48CD-A5C6-EC2ECF8E04EA}" sibTransId="{E4FA2AA5-3C86-4D1E-B7E0-E7F14DAA0CAA}"/>
    <dgm:cxn modelId="{C7B11446-EEDE-49E9-B574-DA9BCF73EE3E}" type="presOf" srcId="{F09B50D9-5171-407C-A66E-D6AD7B401111}" destId="{7B87E269-32E1-43C4-9350-9DA09654119B}" srcOrd="0" destOrd="0" presId="urn:microsoft.com/office/officeart/2005/8/layout/venn2"/>
    <dgm:cxn modelId="{FEBB7F6B-6470-43DF-A4D3-730DFAB8713B}" srcId="{7AA11808-621D-4C99-98FE-164804E1458F}" destId="{216AF153-CEC7-4FAC-88CD-5A4C9542FF8A}" srcOrd="1" destOrd="0" parTransId="{B13ED9C2-B56E-4E1B-98A1-0030D1E75D41}" sibTransId="{E7CAB05D-B14F-4D80-966C-FA444BAD122E}"/>
    <dgm:cxn modelId="{F49A4778-1CC2-4767-85ED-A601CD8A5F81}" type="presOf" srcId="{A46AD3C0-AF5A-491A-ACF8-2D9FC67D1BAA}" destId="{90778977-D3BC-40F1-B302-68009D377441}" srcOrd="1" destOrd="0" presId="urn:microsoft.com/office/officeart/2005/8/layout/venn2"/>
    <dgm:cxn modelId="{1FC5275A-5BFC-4A2C-889D-AF5E9B9A907C}" srcId="{7AA11808-621D-4C99-98FE-164804E1458F}" destId="{DB6A71D4-E730-4D6F-A8CD-89D61CD979BE}" srcOrd="4" destOrd="0" parTransId="{9C9B91DD-4DEA-4CF4-9AF1-F8881650D8D9}" sibTransId="{293D3D2A-7C27-41BA-99F5-050966497D17}"/>
    <dgm:cxn modelId="{0F83BB96-2FA1-4030-B26F-14144837983F}" srcId="{7AA11808-621D-4C99-98FE-164804E1458F}" destId="{A46AD3C0-AF5A-491A-ACF8-2D9FC67D1BAA}" srcOrd="5" destOrd="0" parTransId="{71DCD33B-3155-4B67-B125-B32A1FAFDAC0}" sibTransId="{A5D29439-0BB7-4AA4-9810-9700F3864947}"/>
    <dgm:cxn modelId="{1AF114A8-EE06-47A5-BA0C-AD401AE58061}" srcId="{7AA11808-621D-4C99-98FE-164804E1458F}" destId="{94695751-D105-4E81-B343-4D7AD49B6AF6}" srcOrd="3" destOrd="0" parTransId="{91A41C8B-4F9D-4A7A-B621-451517D8D58E}" sibTransId="{165D0945-B63B-4125-9E7A-87723C236C18}"/>
    <dgm:cxn modelId="{F55023AF-4E1D-4E9D-9820-93C2AB3363FA}" type="presOf" srcId="{94695751-D105-4E81-B343-4D7AD49B6AF6}" destId="{F1BB7359-8E5C-4613-8749-5919DEC393D7}" srcOrd="0" destOrd="0" presId="urn:microsoft.com/office/officeart/2005/8/layout/venn2"/>
    <dgm:cxn modelId="{471889B5-C729-4968-9B6C-F94559DFC15E}" type="presOf" srcId="{7AA11808-621D-4C99-98FE-164804E1458F}" destId="{84AECEB3-5C33-4A65-BC50-229F7478FDD5}" srcOrd="0" destOrd="0" presId="urn:microsoft.com/office/officeart/2005/8/layout/venn2"/>
    <dgm:cxn modelId="{45CA15B6-4377-4B19-970C-B75635EDAEA6}" type="presOf" srcId="{216AF153-CEC7-4FAC-88CD-5A4C9542FF8A}" destId="{8A9133F5-6562-4E7D-8835-3F3C1A558C15}" srcOrd="0" destOrd="0" presId="urn:microsoft.com/office/officeart/2005/8/layout/venn2"/>
    <dgm:cxn modelId="{2385DFBD-FA48-4D01-83E3-DE1C23CE9DB6}" type="presOf" srcId="{35571E96-D9EF-4855-8398-2D925B528403}" destId="{648CF91B-CB47-4D1A-A8BC-9BF4287A0759}" srcOrd="0" destOrd="0" presId="urn:microsoft.com/office/officeart/2005/8/layout/venn2"/>
    <dgm:cxn modelId="{AAD00CDB-5722-45D7-B1F3-B5B7C13383AB}" type="presOf" srcId="{94695751-D105-4E81-B343-4D7AD49B6AF6}" destId="{590129EA-6EF5-4086-A775-9DC860D8F876}" srcOrd="1" destOrd="0" presId="urn:microsoft.com/office/officeart/2005/8/layout/venn2"/>
    <dgm:cxn modelId="{FAF370DC-FEB1-4388-93FF-0C95D207B805}" type="presOf" srcId="{216AF153-CEC7-4FAC-88CD-5A4C9542FF8A}" destId="{4FB14F5B-CBA5-41E5-A48E-C97709B61A51}" srcOrd="1" destOrd="0" presId="urn:microsoft.com/office/officeart/2005/8/layout/venn2"/>
    <dgm:cxn modelId="{67121FF3-19E7-4A18-AD7B-6BAC1CDA8309}" type="presOf" srcId="{DB6A71D4-E730-4D6F-A8CD-89D61CD979BE}" destId="{47789EC3-0E4D-4A21-9B77-FA12B3AD8075}" srcOrd="1" destOrd="0" presId="urn:microsoft.com/office/officeart/2005/8/layout/venn2"/>
    <dgm:cxn modelId="{085C91F3-60E1-430C-B479-5AA6276FE2F1}" type="presOf" srcId="{DB6A71D4-E730-4D6F-A8CD-89D61CD979BE}" destId="{0F6CCF83-F7D8-4567-A09F-D46C918FFD28}" srcOrd="0" destOrd="0" presId="urn:microsoft.com/office/officeart/2005/8/layout/venn2"/>
    <dgm:cxn modelId="{3B09A9F7-F7D9-49E8-9671-4040FD31D2E4}" type="presOf" srcId="{F09B50D9-5171-407C-A66E-D6AD7B401111}" destId="{F9FAB8A7-CA5F-4B0E-A4DF-516313BEB48B}" srcOrd="1" destOrd="0" presId="urn:microsoft.com/office/officeart/2005/8/layout/venn2"/>
    <dgm:cxn modelId="{1FD05FCB-B8D4-4A65-AD0B-DBB8AD20056B}" type="presParOf" srcId="{84AECEB3-5C33-4A65-BC50-229F7478FDD5}" destId="{00629027-FCFE-4EA4-B176-F20C4232C7CB}" srcOrd="0" destOrd="0" presId="urn:microsoft.com/office/officeart/2005/8/layout/venn2"/>
    <dgm:cxn modelId="{55CA7A74-CF49-47A8-94EC-F0EC03687C2F}" type="presParOf" srcId="{00629027-FCFE-4EA4-B176-F20C4232C7CB}" destId="{7B87E269-32E1-43C4-9350-9DA09654119B}" srcOrd="0" destOrd="0" presId="urn:microsoft.com/office/officeart/2005/8/layout/venn2"/>
    <dgm:cxn modelId="{B56B3AE5-AA8A-4176-8129-9F2296575706}" type="presParOf" srcId="{00629027-FCFE-4EA4-B176-F20C4232C7CB}" destId="{F9FAB8A7-CA5F-4B0E-A4DF-516313BEB48B}" srcOrd="1" destOrd="0" presId="urn:microsoft.com/office/officeart/2005/8/layout/venn2"/>
    <dgm:cxn modelId="{FFBABFEE-5C8A-4555-8CCE-EED550CA17B8}" type="presParOf" srcId="{84AECEB3-5C33-4A65-BC50-229F7478FDD5}" destId="{1DE577CC-875A-47B2-958F-034D33002058}" srcOrd="1" destOrd="0" presId="urn:microsoft.com/office/officeart/2005/8/layout/venn2"/>
    <dgm:cxn modelId="{8F8B9B65-E172-424E-BF51-7A3778C32CF7}" type="presParOf" srcId="{1DE577CC-875A-47B2-958F-034D33002058}" destId="{8A9133F5-6562-4E7D-8835-3F3C1A558C15}" srcOrd="0" destOrd="0" presId="urn:microsoft.com/office/officeart/2005/8/layout/venn2"/>
    <dgm:cxn modelId="{E7362E5F-A234-48C8-A5A2-D89FB0F4007C}" type="presParOf" srcId="{1DE577CC-875A-47B2-958F-034D33002058}" destId="{4FB14F5B-CBA5-41E5-A48E-C97709B61A51}" srcOrd="1" destOrd="0" presId="urn:microsoft.com/office/officeart/2005/8/layout/venn2"/>
    <dgm:cxn modelId="{D8BE7C64-51F8-4DD3-BB73-FA5ACDA2AA74}" type="presParOf" srcId="{84AECEB3-5C33-4A65-BC50-229F7478FDD5}" destId="{881643DD-CAF3-4648-B413-1CBCB01B2D2A}" srcOrd="2" destOrd="0" presId="urn:microsoft.com/office/officeart/2005/8/layout/venn2"/>
    <dgm:cxn modelId="{36E3C73C-E6E4-4C2A-8E8A-5E1FE0686354}" type="presParOf" srcId="{881643DD-CAF3-4648-B413-1CBCB01B2D2A}" destId="{648CF91B-CB47-4D1A-A8BC-9BF4287A0759}" srcOrd="0" destOrd="0" presId="urn:microsoft.com/office/officeart/2005/8/layout/venn2"/>
    <dgm:cxn modelId="{669055DF-5443-4662-9E98-52544744E0CD}" type="presParOf" srcId="{881643DD-CAF3-4648-B413-1CBCB01B2D2A}" destId="{620E9DEE-2362-4480-9A1B-E160348C85A0}" srcOrd="1" destOrd="0" presId="urn:microsoft.com/office/officeart/2005/8/layout/venn2"/>
    <dgm:cxn modelId="{3E845BAE-566C-4A7F-8473-7450A0505970}" type="presParOf" srcId="{84AECEB3-5C33-4A65-BC50-229F7478FDD5}" destId="{62345D80-8989-49AE-9BD4-D7691179429F}" srcOrd="3" destOrd="0" presId="urn:microsoft.com/office/officeart/2005/8/layout/venn2"/>
    <dgm:cxn modelId="{3D0E94F4-143C-4DB3-B993-EF85C34E2435}" type="presParOf" srcId="{62345D80-8989-49AE-9BD4-D7691179429F}" destId="{F1BB7359-8E5C-4613-8749-5919DEC393D7}" srcOrd="0" destOrd="0" presId="urn:microsoft.com/office/officeart/2005/8/layout/venn2"/>
    <dgm:cxn modelId="{14D60C53-F367-445B-B79C-9EF4E0EA5ECE}" type="presParOf" srcId="{62345D80-8989-49AE-9BD4-D7691179429F}" destId="{590129EA-6EF5-4086-A775-9DC860D8F876}" srcOrd="1" destOrd="0" presId="urn:microsoft.com/office/officeart/2005/8/layout/venn2"/>
    <dgm:cxn modelId="{7212C7DF-43E7-425C-B924-0756D47B8064}" type="presParOf" srcId="{84AECEB3-5C33-4A65-BC50-229F7478FDD5}" destId="{4715F0A1-1F05-49C9-A439-84206E22C1F8}" srcOrd="4" destOrd="0" presId="urn:microsoft.com/office/officeart/2005/8/layout/venn2"/>
    <dgm:cxn modelId="{C28C18F9-50D0-4678-882A-2C595F0B3F45}" type="presParOf" srcId="{4715F0A1-1F05-49C9-A439-84206E22C1F8}" destId="{0F6CCF83-F7D8-4567-A09F-D46C918FFD28}" srcOrd="0" destOrd="0" presId="urn:microsoft.com/office/officeart/2005/8/layout/venn2"/>
    <dgm:cxn modelId="{AA04F5D2-7552-41C0-BECB-2809D70B7B15}" type="presParOf" srcId="{4715F0A1-1F05-49C9-A439-84206E22C1F8}" destId="{47789EC3-0E4D-4A21-9B77-FA12B3AD8075}" srcOrd="1" destOrd="0" presId="urn:microsoft.com/office/officeart/2005/8/layout/venn2"/>
    <dgm:cxn modelId="{084C465C-E992-4453-AD54-B60F04B583D2}" type="presParOf" srcId="{84AECEB3-5C33-4A65-BC50-229F7478FDD5}" destId="{480A030A-8B49-4FDF-8C15-5756DFEFB673}" srcOrd="5" destOrd="0" presId="urn:microsoft.com/office/officeart/2005/8/layout/venn2"/>
    <dgm:cxn modelId="{458BFB04-6612-45BB-9B34-2B7A7BCF1A7C}" type="presParOf" srcId="{480A030A-8B49-4FDF-8C15-5756DFEFB673}" destId="{97DCA359-FF52-4125-8B95-0D9248BD3E94}" srcOrd="0" destOrd="0" presId="urn:microsoft.com/office/officeart/2005/8/layout/venn2"/>
    <dgm:cxn modelId="{755C0EB7-0AA3-4029-9029-A541D35C3713}" type="presParOf" srcId="{480A030A-8B49-4FDF-8C15-5756DFEFB673}" destId="{90778977-D3BC-40F1-B302-68009D37744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7E269-32E1-43C4-9350-9DA09654119B}">
      <dsp:nvSpPr>
        <dsp:cNvPr id="0" name=""/>
        <dsp:cNvSpPr/>
      </dsp:nvSpPr>
      <dsp:spPr>
        <a:xfrm>
          <a:off x="648072" y="0"/>
          <a:ext cx="4392488" cy="4392488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VSEM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6.744.677,60 €</a:t>
          </a:r>
        </a:p>
      </dsp:txBody>
      <dsp:txXfrm>
        <a:off x="2020724" y="219624"/>
        <a:ext cx="1647183" cy="439248"/>
      </dsp:txXfrm>
    </dsp:sp>
    <dsp:sp modelId="{8A9133F5-6562-4E7D-8835-3F3C1A558C15}">
      <dsp:nvSpPr>
        <dsp:cNvPr id="0" name=""/>
        <dsp:cNvSpPr/>
      </dsp:nvSpPr>
      <dsp:spPr>
        <a:xfrm>
          <a:off x="977508" y="658873"/>
          <a:ext cx="3733614" cy="3733614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VSI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6.627.449,03 €</a:t>
          </a:r>
        </a:p>
      </dsp:txBody>
      <dsp:txXfrm>
        <a:off x="2039255" y="873556"/>
        <a:ext cx="1610121" cy="429365"/>
      </dsp:txXfrm>
    </dsp:sp>
    <dsp:sp modelId="{648CF91B-CB47-4D1A-A8BC-9BF4287A0759}">
      <dsp:nvSpPr>
        <dsp:cNvPr id="0" name=""/>
        <dsp:cNvSpPr/>
      </dsp:nvSpPr>
      <dsp:spPr>
        <a:xfrm>
          <a:off x="1306945" y="1317746"/>
          <a:ext cx="3074741" cy="307474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VSNM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2.245.146,87 €</a:t>
          </a:r>
        </a:p>
      </dsp:txBody>
      <dsp:txXfrm>
        <a:off x="2048726" y="1529903"/>
        <a:ext cx="1591178" cy="424314"/>
      </dsp:txXfrm>
    </dsp:sp>
    <dsp:sp modelId="{F1BB7359-8E5C-4613-8749-5919DEC393D7}">
      <dsp:nvSpPr>
        <dsp:cNvPr id="0" name=""/>
        <dsp:cNvSpPr/>
      </dsp:nvSpPr>
      <dsp:spPr>
        <a:xfrm>
          <a:off x="1636381" y="1976619"/>
          <a:ext cx="2415868" cy="2415868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VSM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4.382.290,77 </a:t>
          </a:r>
          <a:r>
            <a:rPr lang="es-ES" sz="13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€</a:t>
          </a:r>
        </a:p>
      </dsp:txBody>
      <dsp:txXfrm>
        <a:off x="2192031" y="2194047"/>
        <a:ext cx="1304568" cy="434856"/>
      </dsp:txXfrm>
    </dsp:sp>
    <dsp:sp modelId="{0F6CCF83-F7D8-4567-A09F-D46C918FFD28}">
      <dsp:nvSpPr>
        <dsp:cNvPr id="0" name=""/>
        <dsp:cNvSpPr/>
      </dsp:nvSpPr>
      <dsp:spPr>
        <a:xfrm>
          <a:off x="1965818" y="2635492"/>
          <a:ext cx="1756995" cy="1756995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VSM-D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4.033.065,71 €</a:t>
          </a:r>
          <a:endParaRPr lang="es-ES" sz="1100" b="1" u="none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73292" y="2855117"/>
        <a:ext cx="1142046" cy="439248"/>
      </dsp:txXfrm>
    </dsp:sp>
    <dsp:sp modelId="{97DCA359-FF52-4125-8B95-0D9248BD3E94}">
      <dsp:nvSpPr>
        <dsp:cNvPr id="0" name=""/>
        <dsp:cNvSpPr/>
      </dsp:nvSpPr>
      <dsp:spPr>
        <a:xfrm>
          <a:off x="2260856" y="3294366"/>
          <a:ext cx="1166919" cy="1098122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latin typeface="Arial" pitchFamily="34" charset="0"/>
              <a:cs typeface="Arial" pitchFamily="34" charset="0"/>
            </a:rPr>
            <a:t>Rdo.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 dirty="0">
              <a:latin typeface="Arial" pitchFamily="34" charset="0"/>
              <a:cs typeface="Arial" pitchFamily="34" charset="0"/>
            </a:rPr>
            <a:t>814.266,35 €</a:t>
          </a:r>
        </a:p>
      </dsp:txBody>
      <dsp:txXfrm>
        <a:off x="2431747" y="3568896"/>
        <a:ext cx="825136" cy="549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AD6F4-1089-4C46-A705-9144CD02EAED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5B07-8F5D-475E-A6F5-57589ED504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616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9E32D-2A5B-4156-AE30-7D9F1C688AB0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5ED3-9608-4648-8385-DF7847F57A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831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823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57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049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09CB2-E27D-4872-89DF-7071D91AA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DA91A6-5158-4CC9-924C-B4CBDBAB5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4C6CAE-E16F-4C57-907F-AE4C1AE5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043C07-75BD-4F3C-A052-7A6D684D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E995F9-0CC1-48AE-B88A-4E6A0BEE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646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E4A84-3004-4FE9-87AD-3D11F932A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9D4C37-F971-497B-BD95-615289D4C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527192-1D9E-4B6C-AE8E-F2403839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A4B2A1-79AE-48BD-A4FF-3B4DD118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FA1054-9499-4AAE-9EEF-EB08E445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682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FE96B-C275-4313-94F2-C029327E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5002EB-4FF9-4B6C-9225-1080EEB9F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8AE790-C5C0-4956-96A9-1CED1AA84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E6CAB2-59AA-4FE5-9005-4D8867DC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6D2175-39ED-4B0A-9FC6-59BB6076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5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BC634-6549-4FE2-BDA8-14D4D38CB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99D9D-6BE0-4024-B5B4-255BC8DF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1099E3-D00A-427E-9C33-B3C46C68D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50BBEF-FD90-4E0C-88D9-D0706098E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18F36A-75C1-4A9C-B845-25364217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B5031D-642F-4D19-B2EB-98892581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00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059FF-32E6-46EC-BA9F-FB5340382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60CEE6-1DC6-4046-B1CC-7A2E310D0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B1C2F9-CE03-40C5-A5F7-3A9BB2903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70922E-A51D-4EE4-BD8F-AE72842B6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378C59-B478-49DA-B5CA-57E3BA401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ED47AC0-38B8-4746-AAFC-F7392EEC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00DD22-A1F3-444C-BABD-53BD99D4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C93710-277B-4E3C-BBE6-EFB340C6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422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E83B3-AC64-4639-BCAB-307AAF17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546DB1-0D6D-49C1-BA76-6341DB9E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B13E72-5A4E-4C4B-9778-8D70197B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F0E45E-87ED-4BBA-8BAC-9EB6BDCB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893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FEF5E5-64A9-4571-88C8-3A8CE99D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AAB161-7A9B-4829-A804-3EEC67B4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E420F5-E4D9-45E5-8EFC-8C7CE21C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518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04384-4768-41EE-BB25-31983BB5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84E9A5-CAB7-4397-877F-B1E20884D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CB11D0-8288-4699-ADB2-BC0FADC05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FADC4B-F9E7-433B-B591-F6C0B576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4B9C28-8D8D-4FF8-92E4-5BAD42CE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D02E98-35F3-41AD-841B-BC784390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47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945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ACFC3-CEC8-4FA0-93B1-F37B33B9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2A0DA2-6626-4069-9B5E-1D4F95E2E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8BC6E1-1D2F-4BCE-8111-FA4BCB0DB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FDCB07-481F-44D4-BD0A-3F60D99F1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53724F-E3C7-45AC-A481-D21AAD2E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4AF8B-0A32-4997-8ACF-FF746135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660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633E7-11C9-41AB-BF1B-D0CB31A1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1F4BAD-B708-4A74-B907-63729895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F49ACF-B84B-4341-A59F-2687ED84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033C7-B8D4-4A49-AB6A-6F3D9CB0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D3112A-5357-44AC-84B3-4571B892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07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AA231F-8AC2-4106-ADC6-93D7587753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7A0B0F-D070-48AD-A81B-B7805D826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91DE3-EE26-4404-9108-6ED12387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F655C-23EB-4A20-9B97-F6144970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97342-FF5C-4CF3-ADE1-020333C7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149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6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58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0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49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14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43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6640-45F4-4EED-BA95-E3BB936127CB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45625-9B36-4090-BC81-C6807A5484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53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360CD87-68C0-49A3-B995-B59DE99F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570117-3D7F-48DB-832F-C303BC735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636483-C4B9-46ED-A7CC-1CC01B7E6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27D24-E2EC-47D5-8BB3-8369F348D787}" type="datetimeFigureOut">
              <a:rPr lang="es-ES" smtClean="0"/>
              <a:t>28/10/2019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93F83D-EE73-4247-AEAC-CDD965601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206680-242E-4261-972F-118B0A073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9B6D3-DA51-413C-B201-5FDDDBEB6F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94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405952" y="2456892"/>
            <a:ext cx="9549952" cy="19442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4100" b="1" dirty="0">
                <a:latin typeface="Arial" pitchFamily="34" charset="0"/>
                <a:cs typeface="Arial" pitchFamily="34" charset="0"/>
              </a:rPr>
              <a:t>El Valor Social del Hotel </a:t>
            </a:r>
            <a:r>
              <a:rPr lang="es-ES" sz="4100" b="1" dirty="0" err="1">
                <a:latin typeface="Arial" pitchFamily="34" charset="0"/>
                <a:cs typeface="Arial" pitchFamily="34" charset="0"/>
              </a:rPr>
              <a:t>Tigaiga</a:t>
            </a:r>
            <a:r>
              <a:rPr lang="es-ES" sz="4100" b="1" dirty="0">
                <a:latin typeface="Arial" pitchFamily="34" charset="0"/>
                <a:cs typeface="Arial" pitchFamily="34" charset="0"/>
              </a:rPr>
              <a:t> </a:t>
            </a:r>
            <a:br>
              <a:rPr lang="es-ES" sz="4100" b="1" dirty="0">
                <a:latin typeface="Arial" pitchFamily="34" charset="0"/>
                <a:cs typeface="Arial" pitchFamily="34" charset="0"/>
              </a:rPr>
            </a:br>
            <a:r>
              <a:rPr lang="es-ES" sz="4100" b="1" dirty="0">
                <a:latin typeface="Arial" pitchFamily="34" charset="0"/>
                <a:cs typeface="Arial" pitchFamily="34" charset="0"/>
              </a:rPr>
              <a:t>2016 - 2018</a:t>
            </a:r>
            <a:endParaRPr lang="es-ES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0" y="5589240"/>
            <a:ext cx="914400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Beatriz Guzmán Pérez, Javier Mendoza Jiménez y Mª Victoria Pérez Monteverde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21555"/>
            <a:ext cx="1542394" cy="95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167616"/>
            <a:ext cx="3096345" cy="88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967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657536" y="5461911"/>
            <a:ext cx="4202496" cy="1088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  <a:tabLst>
                <a:tab pos="804863" algn="l"/>
              </a:tabLst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Rdo.: 	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Resultado</a:t>
            </a:r>
            <a:endParaRPr lang="es-ES" sz="15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tabLst>
                <a:tab pos="804863" algn="l"/>
              </a:tabLst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VSM-D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: 	Valor Socio-Económico Directo </a:t>
            </a:r>
          </a:p>
          <a:p>
            <a:pPr marL="0" lvl="1">
              <a:lnSpc>
                <a:spcPct val="150000"/>
              </a:lnSpc>
              <a:tabLst>
                <a:tab pos="804863" algn="l"/>
              </a:tabLst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VSM: 	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Valor Social de Mercado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860032" y="5461910"/>
            <a:ext cx="3888432" cy="1088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VSNM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: 	Valor Social de No Mercado </a:t>
            </a:r>
          </a:p>
          <a:p>
            <a:pPr marL="0" lvl="1">
              <a:lnSpc>
                <a:spcPct val="150000"/>
              </a:lnSpc>
              <a:tabLst>
                <a:tab pos="0" algn="ctr"/>
                <a:tab pos="536575" algn="l"/>
              </a:tabLst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VSI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:		Valor Social Integrado</a:t>
            </a:r>
          </a:p>
          <a:p>
            <a:pPr marL="0" lvl="1">
              <a:lnSpc>
                <a:spcPct val="150000"/>
              </a:lnSpc>
              <a:tabLst>
                <a:tab pos="0" algn="ctr"/>
                <a:tab pos="536575" algn="l"/>
              </a:tabLst>
            </a:pPr>
            <a:r>
              <a:rPr lang="es-ES" sz="1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VSEM</a:t>
            </a:r>
            <a:r>
              <a:rPr lang="es-ES" sz="1500" b="1" dirty="0">
                <a:latin typeface="Arial" pitchFamily="34" charset="0"/>
                <a:cs typeface="Arial" pitchFamily="34" charset="0"/>
              </a:rPr>
              <a:t>: 	Valor Socio-Emocional</a:t>
            </a:r>
          </a:p>
        </p:txBody>
      </p:sp>
      <p:sp>
        <p:nvSpPr>
          <p:cNvPr id="9" name="11 Rectángulo">
            <a:extLst>
              <a:ext uri="{FF2B5EF4-FFF2-40B4-BE49-F238E27FC236}">
                <a16:creationId xmlns:a16="http://schemas.microsoft.com/office/drawing/2014/main" id="{617035F4-ACDE-42B8-8625-2D78A4CAF364}"/>
              </a:ext>
            </a:extLst>
          </p:cNvPr>
          <p:cNvSpPr/>
          <p:nvPr/>
        </p:nvSpPr>
        <p:spPr>
          <a:xfrm>
            <a:off x="1331640" y="294730"/>
            <a:ext cx="6368976" cy="50456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449263" indent="-357188" algn="ctr">
              <a:lnSpc>
                <a:spcPct val="130000"/>
              </a:lnSpc>
            </a:pPr>
            <a:r>
              <a:rPr lang="es-ES" sz="23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ECOSISTEMAS DE VALOR SOCIAL 2018</a:t>
            </a:r>
          </a:p>
        </p:txBody>
      </p:sp>
      <p:graphicFrame>
        <p:nvGraphicFramePr>
          <p:cNvPr id="6" name="10 Diagrama">
            <a:extLst>
              <a:ext uri="{FF2B5EF4-FFF2-40B4-BE49-F238E27FC236}">
                <a16:creationId xmlns:a16="http://schemas.microsoft.com/office/drawing/2014/main" id="{4A74DFB0-102E-4803-8D9F-957B34926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980229"/>
              </p:ext>
            </p:extLst>
          </p:nvPr>
        </p:nvGraphicFramePr>
        <p:xfrm>
          <a:off x="1619672" y="980728"/>
          <a:ext cx="56886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92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Acorde"/>
          <p:cNvSpPr/>
          <p:nvPr/>
        </p:nvSpPr>
        <p:spPr>
          <a:xfrm rot="1067540">
            <a:off x="2345406" y="1437377"/>
            <a:ext cx="3951950" cy="3983244"/>
          </a:xfrm>
          <a:prstGeom prst="chord">
            <a:avLst>
              <a:gd name="adj1" fmla="val 2098691"/>
              <a:gd name="adj2" fmla="val 14744786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2" name="21 Retraso"/>
          <p:cNvSpPr/>
          <p:nvPr/>
        </p:nvSpPr>
        <p:spPr>
          <a:xfrm rot="17956686">
            <a:off x="4479887" y="2305838"/>
            <a:ext cx="984073" cy="65170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1" name="20 Retraso"/>
          <p:cNvSpPr/>
          <p:nvPr/>
        </p:nvSpPr>
        <p:spPr>
          <a:xfrm rot="20369346">
            <a:off x="4900434" y="2850788"/>
            <a:ext cx="1139816" cy="612995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0" name="19 Retraso"/>
          <p:cNvSpPr/>
          <p:nvPr/>
        </p:nvSpPr>
        <p:spPr>
          <a:xfrm rot="1625465">
            <a:off x="4987338" y="3595112"/>
            <a:ext cx="1009869" cy="64763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3" name="22 Retraso"/>
          <p:cNvSpPr/>
          <p:nvPr/>
        </p:nvSpPr>
        <p:spPr>
          <a:xfrm rot="7214351">
            <a:off x="3536626" y="3975178"/>
            <a:ext cx="1155761" cy="66325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19" name="18 Retraso"/>
          <p:cNvSpPr/>
          <p:nvPr/>
        </p:nvSpPr>
        <p:spPr>
          <a:xfrm rot="9706917">
            <a:off x="3010354" y="3484275"/>
            <a:ext cx="1058729" cy="650415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11" name="10 Retraso"/>
          <p:cNvSpPr/>
          <p:nvPr/>
        </p:nvSpPr>
        <p:spPr>
          <a:xfrm rot="14650511">
            <a:off x="3692298" y="2249720"/>
            <a:ext cx="949263" cy="65881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13" name="12 Elipse"/>
          <p:cNvSpPr/>
          <p:nvPr/>
        </p:nvSpPr>
        <p:spPr>
          <a:xfrm>
            <a:off x="2950212" y="2032847"/>
            <a:ext cx="3173076" cy="2924534"/>
          </a:xfrm>
          <a:prstGeom prst="ellipse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" name="1 Lágrima"/>
          <p:cNvSpPr/>
          <p:nvPr/>
        </p:nvSpPr>
        <p:spPr>
          <a:xfrm rot="12813622">
            <a:off x="6316408" y="3771182"/>
            <a:ext cx="1514218" cy="916136"/>
          </a:xfrm>
          <a:prstGeom prst="teardrop">
            <a:avLst>
              <a:gd name="adj" fmla="val 12755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4" name="23 Lágrima"/>
          <p:cNvSpPr/>
          <p:nvPr/>
        </p:nvSpPr>
        <p:spPr>
          <a:xfrm rot="10800000">
            <a:off x="5406153" y="1306242"/>
            <a:ext cx="1412556" cy="785258"/>
          </a:xfrm>
          <a:prstGeom prst="teardrop">
            <a:avLst>
              <a:gd name="adj" fmla="val 11873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8" name="27 Lágrima"/>
          <p:cNvSpPr/>
          <p:nvPr/>
        </p:nvSpPr>
        <p:spPr>
          <a:xfrm rot="11524622">
            <a:off x="6278908" y="2241937"/>
            <a:ext cx="1353767" cy="839400"/>
          </a:xfrm>
          <a:prstGeom prst="teardrop">
            <a:avLst>
              <a:gd name="adj" fmla="val 12496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6" name="5 Rectángulo"/>
          <p:cNvSpPr/>
          <p:nvPr/>
        </p:nvSpPr>
        <p:spPr>
          <a:xfrm>
            <a:off x="6407006" y="4027342"/>
            <a:ext cx="1085375" cy="32403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Socios: </a:t>
            </a:r>
          </a:p>
          <a:p>
            <a:pPr indent="65485"/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2.118.490,15 €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6419661" y="2510153"/>
            <a:ext cx="1177958" cy="324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Administración: </a:t>
            </a:r>
          </a:p>
          <a:p>
            <a:pPr indent="65485"/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1.160.104,00 €</a:t>
            </a:r>
          </a:p>
        </p:txBody>
      </p:sp>
      <p:sp>
        <p:nvSpPr>
          <p:cNvPr id="30" name="29 Rectángulo"/>
          <p:cNvSpPr/>
          <p:nvPr/>
        </p:nvSpPr>
        <p:spPr>
          <a:xfrm>
            <a:off x="5566289" y="1370352"/>
            <a:ext cx="1119810" cy="324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Trabajadores: </a:t>
            </a:r>
          </a:p>
          <a:p>
            <a:pPr indent="65485"/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1.157.120,15 €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2239762" y="1767831"/>
            <a:ext cx="1711702" cy="36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9100" rtlCol="0" anchor="t"/>
          <a:lstStyle/>
          <a:p>
            <a:pPr>
              <a:lnSpc>
                <a:spcPct val="114000"/>
              </a:lnSpc>
            </a:pP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Clientes: </a:t>
            </a: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1.923.486,50</a:t>
            </a: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</a:t>
            </a:r>
          </a:p>
        </p:txBody>
      </p:sp>
      <p:sp>
        <p:nvSpPr>
          <p:cNvPr id="42" name="41 Retraso"/>
          <p:cNvSpPr/>
          <p:nvPr/>
        </p:nvSpPr>
        <p:spPr>
          <a:xfrm rot="3645956">
            <a:off x="4340905" y="4033572"/>
            <a:ext cx="1103966" cy="66484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43" name="42 Rectángulo"/>
          <p:cNvSpPr/>
          <p:nvPr/>
        </p:nvSpPr>
        <p:spPr>
          <a:xfrm>
            <a:off x="4808265" y="4946304"/>
            <a:ext cx="1888836" cy="7105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Inversores:</a:t>
            </a:r>
          </a:p>
          <a:p>
            <a:pPr indent="65485"/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85.353,83 €</a:t>
            </a:r>
          </a:p>
          <a:p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Proveedores financieros: </a:t>
            </a:r>
          </a:p>
          <a:p>
            <a:pPr indent="65485"/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39.464,53 €</a:t>
            </a:r>
          </a:p>
        </p:txBody>
      </p:sp>
      <p:sp>
        <p:nvSpPr>
          <p:cNvPr id="31" name="42 Rectángulo">
            <a:extLst>
              <a:ext uri="{FF2B5EF4-FFF2-40B4-BE49-F238E27FC236}">
                <a16:creationId xmlns:a16="http://schemas.microsoft.com/office/drawing/2014/main" id="{49F20FF4-352F-41AF-9AFE-E51AEE04687F}"/>
              </a:ext>
            </a:extLst>
          </p:cNvPr>
          <p:cNvSpPr/>
          <p:nvPr/>
        </p:nvSpPr>
        <p:spPr>
          <a:xfrm>
            <a:off x="850266" y="2458893"/>
            <a:ext cx="2206974" cy="4660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6400" rtlCol="0" anchor="t"/>
          <a:lstStyle/>
          <a:p>
            <a:pPr>
              <a:lnSpc>
                <a:spcPct val="114000"/>
              </a:lnSpc>
              <a:spcBef>
                <a:spcPts val="450"/>
              </a:spcBef>
            </a:pP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Proveedores – Tour-Operadores:</a:t>
            </a:r>
          </a:p>
          <a:p>
            <a:pPr indent="65485">
              <a:lnSpc>
                <a:spcPct val="114000"/>
              </a:lnSpc>
            </a:pP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60.232,66 €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250DAAF-6B69-499F-A095-D4A7CC5108C9}"/>
              </a:ext>
            </a:extLst>
          </p:cNvPr>
          <p:cNvSpPr/>
          <p:nvPr/>
        </p:nvSpPr>
        <p:spPr>
          <a:xfrm>
            <a:off x="5003803" y="4858109"/>
            <a:ext cx="1992377" cy="1029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25" name="40 Rectángulo">
            <a:extLst>
              <a:ext uri="{FF2B5EF4-FFF2-40B4-BE49-F238E27FC236}">
                <a16:creationId xmlns:a16="http://schemas.microsoft.com/office/drawing/2014/main" id="{BC894853-5A5E-4224-8D30-B34A39F4A74B}"/>
              </a:ext>
            </a:extLst>
          </p:cNvPr>
          <p:cNvSpPr/>
          <p:nvPr/>
        </p:nvSpPr>
        <p:spPr>
          <a:xfrm>
            <a:off x="994060" y="4408279"/>
            <a:ext cx="2568071" cy="4831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9100" rtlCol="0" anchor="t"/>
          <a:lstStyle/>
          <a:p>
            <a:pPr>
              <a:lnSpc>
                <a:spcPct val="114000"/>
              </a:lnSpc>
            </a:pP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Universidades – Centros de Formación:</a:t>
            </a:r>
          </a:p>
          <a:p>
            <a:pPr indent="65485">
              <a:lnSpc>
                <a:spcPct val="114000"/>
              </a:lnSpc>
            </a:pP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35.346,43 €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880556" y="3445873"/>
            <a:ext cx="2080233" cy="4660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9100" rtlCol="0" anchor="t"/>
          <a:lstStyle/>
          <a:p>
            <a:pPr>
              <a:lnSpc>
                <a:spcPct val="114000"/>
              </a:lnSpc>
            </a:pP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Entidades de Economía Social: </a:t>
            </a:r>
          </a:p>
          <a:p>
            <a:pPr indent="65485">
              <a:lnSpc>
                <a:spcPct val="114000"/>
              </a:lnSpc>
            </a:pP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6.105,05 €</a:t>
            </a:r>
          </a:p>
        </p:txBody>
      </p:sp>
      <p:sp>
        <p:nvSpPr>
          <p:cNvPr id="26" name="21 Retraso">
            <a:extLst>
              <a:ext uri="{FF2B5EF4-FFF2-40B4-BE49-F238E27FC236}">
                <a16:creationId xmlns:a16="http://schemas.microsoft.com/office/drawing/2014/main" id="{08284ACD-8AA5-470C-8B45-F2DF4048BF3E}"/>
              </a:ext>
            </a:extLst>
          </p:cNvPr>
          <p:cNvSpPr/>
          <p:nvPr/>
        </p:nvSpPr>
        <p:spPr>
          <a:xfrm rot="12394270">
            <a:off x="3074782" y="2742480"/>
            <a:ext cx="996701" cy="64723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3" name="2 Elipse"/>
          <p:cNvSpPr/>
          <p:nvPr/>
        </p:nvSpPr>
        <p:spPr>
          <a:xfrm>
            <a:off x="3635896" y="2661637"/>
            <a:ext cx="1770257" cy="16339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sp>
        <p:nvSpPr>
          <p:cNvPr id="38" name="37 Rectángulo"/>
          <p:cNvSpPr/>
          <p:nvPr/>
        </p:nvSpPr>
        <p:spPr>
          <a:xfrm>
            <a:off x="3458319" y="3284424"/>
            <a:ext cx="2107970" cy="588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VALOR SOCIAL INTEGRADO: </a:t>
            </a:r>
          </a:p>
          <a:p>
            <a:pPr algn="ctr"/>
            <a:r>
              <a:rPr lang="es-E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6.627.437,64 €</a:t>
            </a:r>
          </a:p>
          <a:p>
            <a:pPr algn="ctr"/>
            <a:endParaRPr lang="es-ES" sz="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75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6.744.677,60 €</a:t>
            </a:r>
          </a:p>
        </p:txBody>
      </p:sp>
      <p:sp>
        <p:nvSpPr>
          <p:cNvPr id="33" name="5 Rectángulo">
            <a:extLst>
              <a:ext uri="{FF2B5EF4-FFF2-40B4-BE49-F238E27FC236}">
                <a16:creationId xmlns:a16="http://schemas.microsoft.com/office/drawing/2014/main" id="{5DD38E50-7421-4049-803D-3D036ACD55DC}"/>
              </a:ext>
            </a:extLst>
          </p:cNvPr>
          <p:cNvSpPr/>
          <p:nvPr/>
        </p:nvSpPr>
        <p:spPr>
          <a:xfrm>
            <a:off x="5518579" y="1748151"/>
            <a:ext cx="1098419" cy="23093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5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1.274.348,71 €</a:t>
            </a:r>
          </a:p>
        </p:txBody>
      </p:sp>
      <p:sp>
        <p:nvSpPr>
          <p:cNvPr id="41" name="40 Rectángulo">
            <a:extLst>
              <a:ext uri="{FF2B5EF4-FFF2-40B4-BE49-F238E27FC236}">
                <a16:creationId xmlns:a16="http://schemas.microsoft.com/office/drawing/2014/main" id="{A14D7C16-F42E-4C89-A502-6E64551F256D}"/>
              </a:ext>
            </a:extLst>
          </p:cNvPr>
          <p:cNvSpPr/>
          <p:nvPr/>
        </p:nvSpPr>
        <p:spPr>
          <a:xfrm>
            <a:off x="1022486" y="4910867"/>
            <a:ext cx="2915460" cy="455033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9100" rtlCol="0" anchor="t"/>
          <a:lstStyle/>
          <a:p>
            <a:pPr>
              <a:lnSpc>
                <a:spcPct val="114000"/>
              </a:lnSpc>
            </a:pPr>
            <a:r>
              <a:rPr lang="es-ES" sz="975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Asociaciones profesionales y Certificación:</a:t>
            </a:r>
          </a:p>
          <a:p>
            <a:pPr indent="65485">
              <a:lnSpc>
                <a:spcPct val="114000"/>
              </a:lnSpc>
            </a:pPr>
            <a:r>
              <a:rPr lang="es-ES" sz="9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41.740,04 €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0F8ED528-0DAC-471F-B46F-C2E21EB01029}"/>
              </a:ext>
            </a:extLst>
          </p:cNvPr>
          <p:cNvSpPr/>
          <p:nvPr/>
        </p:nvSpPr>
        <p:spPr>
          <a:xfrm>
            <a:off x="-60204" y="358704"/>
            <a:ext cx="9145016" cy="4328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449263" indent="-357188" algn="ctr">
              <a:lnSpc>
                <a:spcPct val="130000"/>
              </a:lnSpc>
            </a:pPr>
            <a:r>
              <a:rPr lang="es-ES" sz="19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DISTRIBUCIÓN DEL VALOR SOCIAL A LOS STAKEHOLDERS 2018</a:t>
            </a:r>
          </a:p>
        </p:txBody>
      </p:sp>
    </p:spTree>
    <p:extLst>
      <p:ext uri="{BB962C8B-B14F-4D97-AF65-F5344CB8AC3E}">
        <p14:creationId xmlns:p14="http://schemas.microsoft.com/office/powerpoint/2010/main" val="42731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1 Rectángulo">
            <a:extLst>
              <a:ext uri="{FF2B5EF4-FFF2-40B4-BE49-F238E27FC236}">
                <a16:creationId xmlns:a16="http://schemas.microsoft.com/office/drawing/2014/main" id="{584CEA94-9D14-4E4A-9644-5828FD129139}"/>
              </a:ext>
            </a:extLst>
          </p:cNvPr>
          <p:cNvSpPr/>
          <p:nvPr/>
        </p:nvSpPr>
        <p:spPr>
          <a:xfrm>
            <a:off x="1619672" y="294730"/>
            <a:ext cx="6368976" cy="50456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449263" indent="-357188">
              <a:lnSpc>
                <a:spcPct val="130000"/>
              </a:lnSpc>
            </a:pPr>
            <a:r>
              <a:rPr lang="es-ES" sz="23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SÍNTESIS DE RESULTADOS 2016 - 2018</a:t>
            </a:r>
          </a:p>
        </p:txBody>
      </p:sp>
      <p:graphicFrame>
        <p:nvGraphicFramePr>
          <p:cNvPr id="22" name="12 Tabla">
            <a:extLst>
              <a:ext uri="{FF2B5EF4-FFF2-40B4-BE49-F238E27FC236}">
                <a16:creationId xmlns:a16="http://schemas.microsoft.com/office/drawing/2014/main" id="{7FBB417E-78B3-441C-A8EB-4AEC98FED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1718"/>
              </p:ext>
            </p:extLst>
          </p:nvPr>
        </p:nvGraphicFramePr>
        <p:xfrm>
          <a:off x="251520" y="1052736"/>
          <a:ext cx="8496944" cy="442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1421935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20702223"/>
                    </a:ext>
                  </a:extLst>
                </a:gridCol>
              </a:tblGrid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ECOSISTEMAS DE VALOR SOCIAL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es-ES" sz="1600" b="1" baseline="30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30670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Social de Mercado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3.152.846,80 €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4.248.271,78 €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4.382.290,77 €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pPr marL="0" indent="355600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Socio-Económico 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Directo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2.859.519,02 €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3.733.606,81 €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4.033.065,71 €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pPr marL="0" indent="355600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 Socio-Económico</a:t>
                      </a:r>
                      <a:r>
                        <a:rPr lang="es-ES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Indirecto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293.327,78 €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514.664,97 €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349.225,06 €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 Social</a:t>
                      </a:r>
                      <a:r>
                        <a:rPr lang="es-ES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No Mercado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2.270.619,16 €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2.333.554,39 €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2.245.146,87 €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Valor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Social Integrado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5.423.465,96 €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6.581.826,17 €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6.627.449,03 €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 Emocional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105.241,30 €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116.014,90 €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117.228,56 €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342802"/>
                  </a:ext>
                </a:extLst>
              </a:tr>
              <a:tr h="553203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Valor Socio-Emocional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5.528.707,26 €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6.697.841,08 €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6.744.677,60 €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68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015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 CuadroTexto">
            <a:extLst>
              <a:ext uri="{FF2B5EF4-FFF2-40B4-BE49-F238E27FC236}">
                <a16:creationId xmlns:a16="http://schemas.microsoft.com/office/drawing/2014/main" id="{BB20C172-B125-4B59-A9CD-C3C1C6050F6A}"/>
              </a:ext>
            </a:extLst>
          </p:cNvPr>
          <p:cNvSpPr txBox="1"/>
          <p:nvPr/>
        </p:nvSpPr>
        <p:spPr>
          <a:xfrm>
            <a:off x="244765" y="333204"/>
            <a:ext cx="8340434" cy="4328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marL="449263" indent="-357188" algn="ctr">
              <a:lnSpc>
                <a:spcPct val="130000"/>
              </a:lnSpc>
              <a:defRPr sz="1900" b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/>
              <a:t>RATIOS DE GENERACIÓN Y EFICIENCIA 2016 - 2018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810B5F8-E9BE-480E-8CE4-F1F524A54F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215776"/>
              </p:ext>
            </p:extLst>
          </p:nvPr>
        </p:nvGraphicFramePr>
        <p:xfrm>
          <a:off x="4784437" y="1740993"/>
          <a:ext cx="3874654" cy="2923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66F43298-3D7C-402D-8BE3-D59CF78E40A3}"/>
                  </a:ext>
                </a:extLst>
              </p:cNvPr>
              <p:cNvSpPr txBox="1"/>
              <p:nvPr/>
            </p:nvSpPr>
            <p:spPr>
              <a:xfrm>
                <a:off x="5349314" y="4851755"/>
                <a:ext cx="2943478" cy="3949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Ratio Eficiencia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𝑉𝑆𝐼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𝐹𝑎𝑐𝑡𝑢𝑟𝑎𝑐𝑖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66F43298-3D7C-402D-8BE3-D59CF78E4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314" y="4851755"/>
                <a:ext cx="2943478" cy="394980"/>
              </a:xfrm>
              <a:prstGeom prst="rect">
                <a:avLst/>
              </a:prstGeom>
              <a:blipFill>
                <a:blip r:embed="rId3"/>
                <a:stretch>
                  <a:fillRect l="-4357" b="-138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E1619EE-2790-4CEC-B9FD-524492AB43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076325"/>
              </p:ext>
            </p:extLst>
          </p:nvPr>
        </p:nvGraphicFramePr>
        <p:xfrm>
          <a:off x="401781" y="1473139"/>
          <a:ext cx="3708400" cy="292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0095803-B934-4ADA-9FA5-307A4F8EE4B9}"/>
                  </a:ext>
                </a:extLst>
              </p:cNvPr>
              <p:cNvSpPr txBox="1"/>
              <p:nvPr/>
            </p:nvSpPr>
            <p:spPr>
              <a:xfrm>
                <a:off x="553334" y="4715280"/>
                <a:ext cx="3241353" cy="4054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Ratio </a:t>
                </a:r>
                <a:r>
                  <a:rPr lang="en-US" sz="16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Generación</a:t>
                </a:r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𝑉𝑆𝐼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𝑅𝑒𝑠𝑢𝑙𝑡𝑎𝑑𝑜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𝑅𝑒𝑠𝑢𝑙𝑡𝑎𝑑𝑜</m:t>
                        </m:r>
                      </m:den>
                    </m:f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0095803-B934-4ADA-9FA5-307A4F8EE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34" y="4715280"/>
                <a:ext cx="3241353" cy="405496"/>
              </a:xfrm>
              <a:prstGeom prst="rect">
                <a:avLst/>
              </a:prstGeom>
              <a:blipFill>
                <a:blip r:embed="rId5"/>
                <a:stretch>
                  <a:fillRect l="-3955" t="-3030" b="-1515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291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108060" y="1051247"/>
            <a:ext cx="8885669" cy="165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1" indent="-355600">
              <a:lnSpc>
                <a:spcPct val="130000"/>
              </a:lnSpc>
              <a:buFont typeface="+mj-lt"/>
              <a:buAutoNum type="arabicPeriod"/>
            </a:pPr>
            <a:r>
              <a:rPr lang="es-ES" sz="2100" b="1" dirty="0">
                <a:latin typeface="Arial" pitchFamily="34" charset="0"/>
                <a:cs typeface="Arial" pitchFamily="34" charset="0"/>
              </a:rPr>
              <a:t>Mejora la comunicación externa e interna (</a:t>
            </a:r>
            <a:r>
              <a:rPr lang="es-ES" sz="2100" b="1" i="1" dirty="0" err="1">
                <a:latin typeface="Arial" pitchFamily="34" charset="0"/>
                <a:cs typeface="Arial" pitchFamily="34" charset="0"/>
              </a:rPr>
              <a:t>reporting</a:t>
            </a:r>
            <a:r>
              <a:rPr lang="es-ES" sz="2100" b="1" dirty="0">
                <a:latin typeface="Arial" pitchFamily="34" charset="0"/>
                <a:cs typeface="Arial" pitchFamily="34" charset="0"/>
              </a:rPr>
              <a:t> de estado de información no financiera): algunos ejemplos</a:t>
            </a:r>
          </a:p>
          <a:p>
            <a:pPr marL="889000" lvl="2" indent="-342900">
              <a:lnSpc>
                <a:spcPct val="130000"/>
              </a:lnSpc>
              <a:buFontTx/>
              <a:buChar char="-"/>
            </a:pPr>
            <a:r>
              <a:rPr lang="es-ES" sz="1900" dirty="0">
                <a:latin typeface="Arial" pitchFamily="34" charset="0"/>
                <a:cs typeface="Arial" pitchFamily="34" charset="0"/>
              </a:rPr>
              <a:t>Monetización de las externalidades positivas sobre el medio ambiente.</a:t>
            </a:r>
          </a:p>
          <a:p>
            <a:pPr marL="889000" lvl="2" indent="-342900">
              <a:lnSpc>
                <a:spcPct val="130000"/>
              </a:lnSpc>
              <a:buFontTx/>
              <a:buChar char="-"/>
            </a:pPr>
            <a:r>
              <a:rPr lang="es-ES" sz="1900" dirty="0">
                <a:latin typeface="Arial" pitchFamily="34" charset="0"/>
                <a:cs typeface="Arial" pitchFamily="34" charset="0"/>
              </a:rPr>
              <a:t>Indicadores sociales: valor social percibido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81952" y="2935040"/>
            <a:ext cx="8568952" cy="1351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1" indent="-360363">
              <a:lnSpc>
                <a:spcPct val="130000"/>
              </a:lnSpc>
              <a:buFont typeface="+mj-lt"/>
              <a:buAutoNum type="arabicPeriod" startAt="2"/>
            </a:pPr>
            <a:r>
              <a:rPr lang="es-ES" sz="2100" b="1" dirty="0">
                <a:latin typeface="Arial" pitchFamily="34" charset="0"/>
                <a:cs typeface="Arial" pitchFamily="34" charset="0"/>
              </a:rPr>
              <a:t>Toma de decisiones estratégicas (orientación al valor social estratégico)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vínculo de variables de valor con plan estratégico del Hotel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6 Rectángulo">
            <a:extLst>
              <a:ext uri="{FF2B5EF4-FFF2-40B4-BE49-F238E27FC236}">
                <a16:creationId xmlns:a16="http://schemas.microsoft.com/office/drawing/2014/main" id="{F3646A27-CEA6-463F-B83D-D4C6E62F744F}"/>
              </a:ext>
            </a:extLst>
          </p:cNvPr>
          <p:cNvSpPr/>
          <p:nvPr/>
        </p:nvSpPr>
        <p:spPr>
          <a:xfrm>
            <a:off x="287524" y="316102"/>
            <a:ext cx="8568952" cy="50456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449263" indent="-449263" algn="ctr">
              <a:lnSpc>
                <a:spcPct val="130000"/>
              </a:lnSpc>
            </a:pPr>
            <a:r>
              <a:rPr lang="es-ES" sz="23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UTILIDADES</a:t>
            </a:r>
          </a:p>
        </p:txBody>
      </p:sp>
    </p:spTree>
    <p:extLst>
      <p:ext uri="{BB962C8B-B14F-4D97-AF65-F5344CB8AC3E}">
        <p14:creationId xmlns:p14="http://schemas.microsoft.com/office/powerpoint/2010/main" val="404772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>
            <a:extLst>
              <a:ext uri="{FF2B5EF4-FFF2-40B4-BE49-F238E27FC236}">
                <a16:creationId xmlns:a16="http://schemas.microsoft.com/office/drawing/2014/main" id="{133B6BF3-8313-4965-994E-EAC9B116591E}"/>
              </a:ext>
            </a:extLst>
          </p:cNvPr>
          <p:cNvSpPr txBox="1">
            <a:spLocks/>
          </p:cNvSpPr>
          <p:nvPr/>
        </p:nvSpPr>
        <p:spPr>
          <a:xfrm>
            <a:off x="466436" y="1395932"/>
            <a:ext cx="8211127" cy="325929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1º Contextualización de la Contabilidad Social: </a:t>
            </a:r>
            <a:r>
              <a:rPr lang="es-ES" sz="2000" b="1" dirty="0" err="1">
                <a:latin typeface="Arial" pitchFamily="34" charset="0"/>
                <a:cs typeface="Arial" pitchFamily="34" charset="0"/>
              </a:rPr>
              <a:t>GEAccounting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2º Explicación sintética de la Contabilidad Social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3º Resumen Ejecutivo: resultados principales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4º Explicación detallada del proceso y de los resultados (es lo que viene en las siguientes diapositivas)</a:t>
            </a:r>
          </a:p>
        </p:txBody>
      </p:sp>
    </p:spTree>
    <p:extLst>
      <p:ext uri="{BB962C8B-B14F-4D97-AF65-F5344CB8AC3E}">
        <p14:creationId xmlns:p14="http://schemas.microsoft.com/office/powerpoint/2010/main" val="56801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09631" y="192886"/>
            <a:ext cx="9270609" cy="100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lnSpc>
                <a:spcPct val="150000"/>
              </a:lnSpc>
              <a:buFont typeface="+mj-lt"/>
              <a:buAutoNum type="arabicPeriod"/>
            </a:pPr>
            <a:r>
              <a:rPr lang="es-ES" sz="2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SOCIAL DE MERCADO - 2018</a:t>
            </a:r>
          </a:p>
          <a:p>
            <a:pPr indent="360363">
              <a:lnSpc>
                <a:spcPct val="150000"/>
              </a:lnSpc>
            </a:pPr>
            <a:r>
              <a:rPr lang="es-ES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Socio - Económico Directo (VSE-D)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71194"/>
              </p:ext>
            </p:extLst>
          </p:nvPr>
        </p:nvGraphicFramePr>
        <p:xfrm>
          <a:off x="409631" y="1362225"/>
          <a:ext cx="5695747" cy="480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185">
                  <a:extLst>
                    <a:ext uri="{9D8B030D-6E8A-4147-A177-3AD203B41FA5}">
                      <a16:colId xmlns:a16="http://schemas.microsoft.com/office/drawing/2014/main" val="3553137387"/>
                    </a:ext>
                  </a:extLst>
                </a:gridCol>
              </a:tblGrid>
              <a:tr h="300861">
                <a:tc>
                  <a:txBody>
                    <a:bodyPr/>
                    <a:lstStyle/>
                    <a:p>
                      <a:pPr marL="84138" indent="0">
                        <a:lnSpc>
                          <a:spcPct val="114000"/>
                        </a:lnSpc>
                      </a:pPr>
                      <a:r>
                        <a:rPr lang="es-ES" sz="2000" baseline="0" dirty="0">
                          <a:latin typeface="Arial" pitchFamily="34" charset="0"/>
                          <a:cs typeface="Arial" pitchFamily="34" charset="0"/>
                        </a:rPr>
                        <a:t>VSE-D 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4.033.065,71 €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pPr marL="0" indent="177800" algn="l" defTabSz="914400" rtl="0" eaLnBrk="1" latinLnBrk="0" hangingPunct="1">
                        <a:lnSpc>
                          <a:spcPct val="114000"/>
                        </a:lnSpc>
                      </a:pPr>
                      <a:r>
                        <a:rPr lang="es-ES" sz="20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Valor añadido y distribuido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9D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1.914.575,56 €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D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Salarios netos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Dividendos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Seguridad</a:t>
                      </a: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 Social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IRPF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IGIC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Impuestos varios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Impuestos sobre beneficios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Proveedores financieros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1.914.575,56 €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0,00 €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456.584,56 €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179.792,67 €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243.889,20 €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27.267,63 €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76.613,80 €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39.464,53 €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pPr marL="0" indent="177800">
                        <a:lnSpc>
                          <a:spcPct val="114000"/>
                        </a:lnSpc>
                        <a:buFont typeface="Arial" pitchFamily="34" charset="0"/>
                        <a:buNone/>
                      </a:pPr>
                      <a:r>
                        <a:rPr lang="es-ES" sz="2000" b="1" dirty="0">
                          <a:latin typeface="Arial" pitchFamily="34" charset="0"/>
                          <a:cs typeface="Arial" pitchFamily="34" charset="0"/>
                        </a:rPr>
                        <a:t>Valor</a:t>
                      </a:r>
                      <a:r>
                        <a:rPr lang="es-ES" sz="2000" b="1" baseline="0" dirty="0">
                          <a:latin typeface="Arial" pitchFamily="34" charset="0"/>
                          <a:cs typeface="Arial" pitchFamily="34" charset="0"/>
                        </a:rPr>
                        <a:t> añadido y retenido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9D2E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1800" b="1" dirty="0">
                          <a:latin typeface="Arial" pitchFamily="34" charset="0"/>
                          <a:cs typeface="Arial" pitchFamily="34" charset="0"/>
                        </a:rPr>
                        <a:t>2.118.490,15 €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D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Reservas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Resultado sin distribuir</a:t>
                      </a:r>
                    </a:p>
                    <a:p>
                      <a:pPr marL="541338" indent="-185738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Amortizaciones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870.589,52 €</a:t>
                      </a:r>
                    </a:p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814.266,35 €</a:t>
                      </a:r>
                    </a:p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433.634,28 €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Vista general de diapositiva 3">
                <a:extLst>
                  <a:ext uri="{FF2B5EF4-FFF2-40B4-BE49-F238E27FC236}">
                    <a16:creationId xmlns:a16="http://schemas.microsoft.com/office/drawing/2014/main" id="{E682FBF6-61FB-416D-A0E4-ABEEEC3CE44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4317964"/>
                  </p:ext>
                </p:extLst>
              </p:nvPr>
            </p:nvGraphicFramePr>
            <p:xfrm>
              <a:off x="-3745523" y="3457107"/>
              <a:ext cx="2286000" cy="1714500"/>
            </p:xfrm>
            <a:graphic>
              <a:graphicData uri="http://schemas.microsoft.com/office/powerpoint/2016/slidezoom">
                <pslz:sldZm>
                  <pslz:sldZmObj sldId="276" cId="604653427">
                    <pslz:zmPr id="{C56E1FA8-31F8-4790-9CB3-22D15EA395E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Vista general de diapositiva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682FBF6-61FB-416D-A0E4-ABEEEC3CE4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745523" y="345710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513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0 Rectángulo">
            <a:extLst>
              <a:ext uri="{FF2B5EF4-FFF2-40B4-BE49-F238E27FC236}">
                <a16:creationId xmlns:a16="http://schemas.microsoft.com/office/drawing/2014/main" id="{CB3D17FE-D226-40A7-AD3C-38B5A151EA43}"/>
              </a:ext>
            </a:extLst>
          </p:cNvPr>
          <p:cNvSpPr/>
          <p:nvPr/>
        </p:nvSpPr>
        <p:spPr>
          <a:xfrm>
            <a:off x="259388" y="623973"/>
            <a:ext cx="8568952" cy="100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lnSpc>
                <a:spcPct val="150000"/>
              </a:lnSpc>
              <a:buFont typeface="+mj-lt"/>
              <a:buAutoNum type="arabicPeriod"/>
            </a:pPr>
            <a:r>
              <a:rPr lang="es-ES" sz="2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SOCIAL DE MERCADO - 2018</a:t>
            </a:r>
          </a:p>
          <a:p>
            <a:pPr indent="355600">
              <a:lnSpc>
                <a:spcPct val="150000"/>
              </a:lnSpc>
            </a:pPr>
            <a:r>
              <a:rPr lang="es-ES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Socio – Económico Indirecto (VSE-I)</a:t>
            </a:r>
          </a:p>
        </p:txBody>
      </p:sp>
      <p:graphicFrame>
        <p:nvGraphicFramePr>
          <p:cNvPr id="7" name="14 Tabla">
            <a:extLst>
              <a:ext uri="{FF2B5EF4-FFF2-40B4-BE49-F238E27FC236}">
                <a16:creationId xmlns:a16="http://schemas.microsoft.com/office/drawing/2014/main" id="{B840F674-D031-4071-B0BF-6B32FE50A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95655"/>
              </p:ext>
            </p:extLst>
          </p:nvPr>
        </p:nvGraphicFramePr>
        <p:xfrm>
          <a:off x="639269" y="1941411"/>
          <a:ext cx="4394549" cy="1709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395155833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s-ES" sz="1800" i="1" baseline="0" dirty="0">
                          <a:latin typeface="Arial" pitchFamily="34" charset="0"/>
                          <a:cs typeface="Arial" pitchFamily="34" charset="0"/>
                        </a:rPr>
                        <a:t>Índices de repercusión</a:t>
                      </a:r>
                      <a:endParaRPr lang="es-ES" sz="1800" i="1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</a:pPr>
                      <a:r>
                        <a:rPr lang="es-ES" sz="1800" i="1" dirty="0">
                          <a:latin typeface="Arial" pitchFamily="34" charset="0"/>
                          <a:cs typeface="Arial" pitchFamily="34" charset="0"/>
                        </a:rPr>
                        <a:t>2018(*)</a:t>
                      </a:r>
                    </a:p>
                  </a:txBody>
                  <a:tcPr marR="180000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812">
                <a:tc>
                  <a:txBody>
                    <a:bodyPr/>
                    <a:lstStyle/>
                    <a:p>
                      <a:pPr marL="266700" indent="-17780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Gastos de personal</a:t>
                      </a:r>
                    </a:p>
                    <a:p>
                      <a:pPr marL="266700" indent="-17780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Valor añadido</a:t>
                      </a:r>
                    </a:p>
                    <a:p>
                      <a:pPr marL="266700" marR="0" indent="-1778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Resultado de explotación</a:t>
                      </a:r>
                    </a:p>
                    <a:p>
                      <a:pPr marL="266700" indent="-17780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Impuestos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11,8%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19,6%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4,7%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dirty="0">
                          <a:latin typeface="Arial" pitchFamily="34" charset="0"/>
                          <a:cs typeface="Arial" pitchFamily="34" charset="0"/>
                        </a:rPr>
                        <a:t>1,3%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15 Rectángulo">
            <a:extLst>
              <a:ext uri="{FF2B5EF4-FFF2-40B4-BE49-F238E27FC236}">
                <a16:creationId xmlns:a16="http://schemas.microsoft.com/office/drawing/2014/main" id="{788FCA65-3304-4471-9968-DB265D8DD367}"/>
              </a:ext>
            </a:extLst>
          </p:cNvPr>
          <p:cNvSpPr/>
          <p:nvPr/>
        </p:nvSpPr>
        <p:spPr>
          <a:xfrm>
            <a:off x="580496" y="3678979"/>
            <a:ext cx="4601103" cy="692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marL="176213" lvl="1" indent="-176213"/>
            <a:r>
              <a:rPr lang="es-ES" sz="1200" b="1" dirty="0">
                <a:latin typeface="Arial" pitchFamily="34" charset="0"/>
                <a:cs typeface="Arial" pitchFamily="34" charset="0"/>
              </a:rPr>
              <a:t>(*) </a:t>
            </a:r>
            <a:r>
              <a:rPr lang="es-ES" sz="1300" b="1" dirty="0">
                <a:latin typeface="Arial" pitchFamily="34" charset="0"/>
                <a:cs typeface="Arial" pitchFamily="34" charset="0"/>
              </a:rPr>
              <a:t>Índices de repercusión estimados, calculados sobre datos mercantiles de 2017. A la espera de la actualización de SABI con datos de 2018.</a:t>
            </a:r>
          </a:p>
        </p:txBody>
      </p:sp>
    </p:spTree>
    <p:extLst>
      <p:ext uri="{BB962C8B-B14F-4D97-AF65-F5344CB8AC3E}">
        <p14:creationId xmlns:p14="http://schemas.microsoft.com/office/powerpoint/2010/main" val="60465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80580" y="2999433"/>
          <a:ext cx="5328592" cy="2445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408">
                  <a:extLst>
                    <a:ext uri="{9D8B030D-6E8A-4147-A177-3AD203B41FA5}">
                      <a16:colId xmlns:a16="http://schemas.microsoft.com/office/drawing/2014/main" val="273769508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indent="90488">
                        <a:lnSpc>
                          <a:spcPct val="114000"/>
                        </a:lnSpc>
                      </a:pPr>
                      <a:r>
                        <a:rPr lang="es-ES" sz="2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VSE-I (*)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349.225,06 €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078">
                <a:tc>
                  <a:txBody>
                    <a:bodyPr/>
                    <a:lstStyle/>
                    <a:p>
                      <a:pPr marL="360363" indent="-18415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Salarios netos</a:t>
                      </a:r>
                    </a:p>
                    <a:p>
                      <a:pPr marL="360363" indent="-18415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dirty="0">
                          <a:latin typeface="Arial" pitchFamily="34" charset="0"/>
                          <a:cs typeface="Arial" pitchFamily="34" charset="0"/>
                        </a:rPr>
                        <a:t>Seguridad</a:t>
                      </a: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 Social</a:t>
                      </a:r>
                    </a:p>
                    <a:p>
                      <a:pPr marL="360363" indent="-18415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IRPF</a:t>
                      </a:r>
                      <a:endParaRPr lang="es-ES" sz="1800" baseline="30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363" indent="-184150">
                        <a:lnSpc>
                          <a:spcPct val="114000"/>
                        </a:lnSpc>
                        <a:buFont typeface="Arial" pitchFamily="34" charset="0"/>
                        <a:buChar char="•"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Impuestos</a:t>
                      </a:r>
                    </a:p>
                    <a:p>
                      <a:pPr marL="360363" marR="0" indent="-1841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IGIC</a:t>
                      </a:r>
                    </a:p>
                    <a:p>
                      <a:pPr marL="360363" marR="0" indent="-1841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Resultado del ejercicio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117.516,76 €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72.938,48 €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24.069,70 €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24.277,38 €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25.068,92 €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aseline="0" dirty="0">
                          <a:latin typeface="Arial" pitchFamily="34" charset="0"/>
                          <a:cs typeface="Arial" pitchFamily="34" charset="0"/>
                        </a:rPr>
                        <a:t>85.353,83 €</a:t>
                      </a:r>
                    </a:p>
                  </a:txBody>
                  <a:tcPr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18 Rectángulo"/>
          <p:cNvSpPr/>
          <p:nvPr/>
        </p:nvSpPr>
        <p:spPr>
          <a:xfrm>
            <a:off x="423308" y="5578337"/>
            <a:ext cx="58431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1" indent="-266700"/>
            <a:r>
              <a:rPr lang="es-ES" sz="1500" b="1" dirty="0">
                <a:latin typeface="Arial" pitchFamily="34" charset="0"/>
                <a:cs typeface="Arial" pitchFamily="34" charset="0"/>
              </a:rPr>
              <a:t>(*) </a:t>
            </a:r>
            <a:r>
              <a:rPr lang="es-ES" sz="1400" b="1" dirty="0">
                <a:latin typeface="Arial" pitchFamily="34" charset="0"/>
                <a:cs typeface="Arial" pitchFamily="34" charset="0"/>
              </a:rPr>
              <a:t>Datos estimados utilizando </a:t>
            </a:r>
            <a:r>
              <a:rPr lang="es-ES" sz="1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datos mercantiles de proveedores de 2017 (último en SABI)</a:t>
            </a:r>
            <a:r>
              <a:rPr lang="es-ES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0 Rectángulo">
            <a:extLst>
              <a:ext uri="{FF2B5EF4-FFF2-40B4-BE49-F238E27FC236}">
                <a16:creationId xmlns:a16="http://schemas.microsoft.com/office/drawing/2014/main" id="{CB3D17FE-D226-40A7-AD3C-38B5A151EA43}"/>
              </a:ext>
            </a:extLst>
          </p:cNvPr>
          <p:cNvSpPr/>
          <p:nvPr/>
        </p:nvSpPr>
        <p:spPr>
          <a:xfrm>
            <a:off x="259388" y="623973"/>
            <a:ext cx="8568952" cy="100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lnSpc>
                <a:spcPct val="150000"/>
              </a:lnSpc>
              <a:buFont typeface="+mj-lt"/>
              <a:buAutoNum type="arabicPeriod"/>
            </a:pPr>
            <a:r>
              <a:rPr lang="es-ES" sz="2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SOCIAL DE MERCADO - 2018</a:t>
            </a:r>
          </a:p>
          <a:p>
            <a:pPr indent="355600">
              <a:lnSpc>
                <a:spcPct val="150000"/>
              </a:lnSpc>
            </a:pPr>
            <a:r>
              <a:rPr lang="es-ES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Valor Socio – Económico Indirecto (VSE-I)</a:t>
            </a:r>
          </a:p>
        </p:txBody>
      </p:sp>
      <p:sp>
        <p:nvSpPr>
          <p:cNvPr id="8" name="18 Rectángulo">
            <a:extLst>
              <a:ext uri="{FF2B5EF4-FFF2-40B4-BE49-F238E27FC236}">
                <a16:creationId xmlns:a16="http://schemas.microsoft.com/office/drawing/2014/main" id="{75E8F991-E969-4C74-9C70-B112055216D7}"/>
              </a:ext>
            </a:extLst>
          </p:cNvPr>
          <p:cNvSpPr/>
          <p:nvPr/>
        </p:nvSpPr>
        <p:spPr>
          <a:xfrm>
            <a:off x="394253" y="1921445"/>
            <a:ext cx="8025972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En 2018, 164 proveedores locales (el 61% de sus proveedores son locales).</a:t>
            </a:r>
          </a:p>
          <a:p>
            <a:pPr marL="4635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El 81,2% del valor de las compras del Hotel a proveedores locales.</a:t>
            </a:r>
          </a:p>
        </p:txBody>
      </p:sp>
    </p:spTree>
    <p:extLst>
      <p:ext uri="{BB962C8B-B14F-4D97-AF65-F5344CB8AC3E}">
        <p14:creationId xmlns:p14="http://schemas.microsoft.com/office/powerpoint/2010/main" val="206041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0 Rectángulo">
            <a:extLst>
              <a:ext uri="{FF2B5EF4-FFF2-40B4-BE49-F238E27FC236}">
                <a16:creationId xmlns:a16="http://schemas.microsoft.com/office/drawing/2014/main" id="{D2B9DD45-BF21-4EB3-83A9-61A96CA54089}"/>
              </a:ext>
            </a:extLst>
          </p:cNvPr>
          <p:cNvSpPr/>
          <p:nvPr/>
        </p:nvSpPr>
        <p:spPr>
          <a:xfrm>
            <a:off x="251520" y="54543"/>
            <a:ext cx="5040560" cy="50783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s-E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Variables de Valor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28813"/>
              </p:ext>
            </p:extLst>
          </p:nvPr>
        </p:nvGraphicFramePr>
        <p:xfrm>
          <a:off x="107504" y="548680"/>
          <a:ext cx="8784976" cy="6252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9789">
                  <a:extLst>
                    <a:ext uri="{9D8B030D-6E8A-4147-A177-3AD203B41FA5}">
                      <a16:colId xmlns:a16="http://schemas.microsoft.com/office/drawing/2014/main" val="2750519217"/>
                    </a:ext>
                  </a:extLst>
                </a:gridCol>
              </a:tblGrid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Servicio al cliente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Cordialidad y amabilidad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Sentimiento de valía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Capacidad de iniciativa, toma de decisiones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Formación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Desarrollo profesional </a:t>
                      </a:r>
                      <a:r>
                        <a:rPr lang="es-ES" sz="12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bottom</a:t>
                      </a:r>
                      <a:r>
                        <a:rPr lang="es-ES" sz="12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-up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Cuidado de la salud de los trabajadores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Proactividad en el cuidado de la salud de trabajadores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Revalorización del currículum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 de la experiencia laboral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Confianza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Tranquilidad, sin amenazas jerárquicas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Know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es-ES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How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Aprendizaje adquirido a través de prácticas laborales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Puertas abiertas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Visitas internas al hotel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Reputación del destino turístico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Mejora el posicionamiento del destino turístico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Divulgación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Difusión de iniciativas y proyectos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Tracción de entidades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Facilita la participación e involucración otras organizaciones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13002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Colaboración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Participación y cooperación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808999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Innovación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Proactivos, emprendedores, en continuo cambio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49151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Asesoramiento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Información interna y externa, asesoramiento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Prestigio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Facilita nuevas relaciones comerciales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Donación de recursos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Aporte desinteresado y continuado de recursos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Seguridad económica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Certidumbre y garantía económica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Ahorro de gastos de alquiler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Ahorro económico 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Jardines del hotel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Valor del entorno ambiental del hotel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Mejora y embellecimiento del entorno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Mejoran espacios degradados del vecindario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7726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Sostenibilidad medioambiental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Entidad referente en gestión medioambiental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26D3A0A5-4BE4-4487-8377-8FBCB55A5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215" y="120408"/>
            <a:ext cx="909809" cy="9361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6369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CFB894BF-644E-40D6-A880-BA00079BDF7B}"/>
              </a:ext>
            </a:extLst>
          </p:cNvPr>
          <p:cNvSpPr/>
          <p:nvPr/>
        </p:nvSpPr>
        <p:spPr>
          <a:xfrm>
            <a:off x="5439031" y="1941341"/>
            <a:ext cx="2141924" cy="2671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CEE5224-D43C-41D5-B800-4D25F48A8BFF}"/>
              </a:ext>
            </a:extLst>
          </p:cNvPr>
          <p:cNvSpPr/>
          <p:nvPr/>
        </p:nvSpPr>
        <p:spPr>
          <a:xfrm>
            <a:off x="2768594" y="1941340"/>
            <a:ext cx="2000310" cy="2671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F255D6C-1054-4664-8F8A-CC141E72A9AC}"/>
              </a:ext>
            </a:extLst>
          </p:cNvPr>
          <p:cNvSpPr txBox="1"/>
          <p:nvPr/>
        </p:nvSpPr>
        <p:spPr>
          <a:xfrm>
            <a:off x="463105" y="2906097"/>
            <a:ext cx="1959827" cy="8004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Medioambiental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615C75A-46BB-407A-A7B4-CF4293D77F6C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1443018" y="3768439"/>
            <a:ext cx="3" cy="759617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FF008C09-C2FF-4BE7-BE8A-B5FCC09C2C65}"/>
              </a:ext>
            </a:extLst>
          </p:cNvPr>
          <p:cNvSpPr txBox="1"/>
          <p:nvPr/>
        </p:nvSpPr>
        <p:spPr>
          <a:xfrm>
            <a:off x="250781" y="4528056"/>
            <a:ext cx="2384473" cy="62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 referente en gestión medioambiental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1BBC50B-FF8F-4E16-8927-6E45401A5B8E}"/>
              </a:ext>
            </a:extLst>
          </p:cNvPr>
          <p:cNvSpPr txBox="1"/>
          <p:nvPr/>
        </p:nvSpPr>
        <p:spPr>
          <a:xfrm>
            <a:off x="250780" y="5355512"/>
            <a:ext cx="2384474" cy="56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3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(Administración Pública,</a:t>
            </a:r>
          </a:p>
          <a:p>
            <a:pPr algn="ctr" defTabSz="685800">
              <a:lnSpc>
                <a:spcPct val="120000"/>
              </a:lnSpc>
            </a:pPr>
            <a:r>
              <a:rPr lang="es-ES" sz="13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Asociaciones Profesionales)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E60B9DA-D34C-4053-BBAE-04E692339407}"/>
              </a:ext>
            </a:extLst>
          </p:cNvPr>
          <p:cNvSpPr txBox="1"/>
          <p:nvPr/>
        </p:nvSpPr>
        <p:spPr>
          <a:xfrm>
            <a:off x="2845629" y="2222755"/>
            <a:ext cx="1932550" cy="62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Reducción</a:t>
            </a:r>
          </a:p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Huella de Carbono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4F8669D-4B5C-4261-A718-D4C4A434BB83}"/>
              </a:ext>
            </a:extLst>
          </p:cNvPr>
          <p:cNvSpPr txBox="1"/>
          <p:nvPr/>
        </p:nvSpPr>
        <p:spPr>
          <a:xfrm>
            <a:off x="2802474" y="3080448"/>
            <a:ext cx="1932550" cy="369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6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 de CO</a:t>
            </a:r>
            <a:r>
              <a:rPr lang="es-ES" sz="1650" b="1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BA2001B-730F-408D-A6CC-E2D9CD1286BF}"/>
              </a:ext>
            </a:extLst>
          </p:cNvPr>
          <p:cNvSpPr txBox="1"/>
          <p:nvPr/>
        </p:nvSpPr>
        <p:spPr>
          <a:xfrm>
            <a:off x="3008652" y="3811842"/>
            <a:ext cx="1520191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3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Hotel </a:t>
            </a:r>
            <a:r>
              <a:rPr lang="es-ES" sz="13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Tigaiga</a:t>
            </a:r>
            <a:endParaRPr lang="es-ES" sz="13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73CB8A9-A61D-4924-B064-5CEF760660EA}"/>
              </a:ext>
            </a:extLst>
          </p:cNvPr>
          <p:cNvSpPr txBox="1"/>
          <p:nvPr/>
        </p:nvSpPr>
        <p:spPr>
          <a:xfrm>
            <a:off x="5506791" y="2222755"/>
            <a:ext cx="1932550" cy="62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Coste Social </a:t>
            </a:r>
          </a:p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Carbono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DE3DB54-6150-42DB-84A3-E57729F50DCB}"/>
              </a:ext>
            </a:extLst>
          </p:cNvPr>
          <p:cNvSpPr txBox="1"/>
          <p:nvPr/>
        </p:nvSpPr>
        <p:spPr>
          <a:xfrm>
            <a:off x="5528919" y="3080448"/>
            <a:ext cx="1932550" cy="369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6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€/Ton de CO</a:t>
            </a:r>
            <a:r>
              <a:rPr lang="es-ES" sz="1650" b="1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41ED87F-CD73-4C30-B7F4-AF458DE5E8C7}"/>
              </a:ext>
            </a:extLst>
          </p:cNvPr>
          <p:cNvSpPr txBox="1"/>
          <p:nvPr/>
        </p:nvSpPr>
        <p:spPr>
          <a:xfrm>
            <a:off x="5528919" y="3754607"/>
            <a:ext cx="1932551" cy="56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3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de estudios:</a:t>
            </a:r>
          </a:p>
          <a:p>
            <a:pPr algn="ctr" defTabSz="685800">
              <a:lnSpc>
                <a:spcPct val="120000"/>
              </a:lnSpc>
            </a:pPr>
            <a:r>
              <a:rPr lang="es-ES" sz="13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Mínimo-máximo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984E1DE5-3963-47D7-88C0-7151BD5A33E2}"/>
              </a:ext>
            </a:extLst>
          </p:cNvPr>
          <p:cNvCxnSpPr>
            <a:cxnSpLocks/>
          </p:cNvCxnSpPr>
          <p:nvPr/>
        </p:nvCxnSpPr>
        <p:spPr>
          <a:xfrm flipH="1">
            <a:off x="2422933" y="3306299"/>
            <a:ext cx="279386" cy="0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D88A377-E1CF-42FE-A2E2-94CA4AA8ECAA}"/>
              </a:ext>
            </a:extLst>
          </p:cNvPr>
          <p:cNvSpPr txBox="1"/>
          <p:nvPr/>
        </p:nvSpPr>
        <p:spPr>
          <a:xfrm>
            <a:off x="2836354" y="1520681"/>
            <a:ext cx="1932550" cy="34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AC62FE4-5BF8-454C-9581-AFD3E9E47386}"/>
              </a:ext>
            </a:extLst>
          </p:cNvPr>
          <p:cNvSpPr txBox="1"/>
          <p:nvPr/>
        </p:nvSpPr>
        <p:spPr>
          <a:xfrm>
            <a:off x="5506792" y="1533744"/>
            <a:ext cx="1932550" cy="34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1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</a:p>
        </p:txBody>
      </p:sp>
      <p:sp>
        <p:nvSpPr>
          <p:cNvPr id="22" name="Signo de multiplicación 21">
            <a:extLst>
              <a:ext uri="{FF2B5EF4-FFF2-40B4-BE49-F238E27FC236}">
                <a16:creationId xmlns:a16="http://schemas.microsoft.com/office/drawing/2014/main" id="{8A144541-BBF0-4176-AA61-DA766865D4D7}"/>
              </a:ext>
            </a:extLst>
          </p:cNvPr>
          <p:cNvSpPr/>
          <p:nvPr/>
        </p:nvSpPr>
        <p:spPr>
          <a:xfrm>
            <a:off x="4892945" y="3112464"/>
            <a:ext cx="422045" cy="345913"/>
          </a:xfrm>
          <a:prstGeom prst="mathMultiply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Es igual a 22">
            <a:extLst>
              <a:ext uri="{FF2B5EF4-FFF2-40B4-BE49-F238E27FC236}">
                <a16:creationId xmlns:a16="http://schemas.microsoft.com/office/drawing/2014/main" id="{7A3EFF89-E954-494F-B7E8-B272B78EBEEC}"/>
              </a:ext>
            </a:extLst>
          </p:cNvPr>
          <p:cNvSpPr/>
          <p:nvPr/>
        </p:nvSpPr>
        <p:spPr>
          <a:xfrm>
            <a:off x="7788286" y="3112464"/>
            <a:ext cx="382178" cy="248671"/>
          </a:xfrm>
          <a:prstGeom prst="mathEqua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B1570AC-3583-45DC-B6F7-C2334E653FDA}"/>
              </a:ext>
            </a:extLst>
          </p:cNvPr>
          <p:cNvSpPr txBox="1"/>
          <p:nvPr/>
        </p:nvSpPr>
        <p:spPr>
          <a:xfrm>
            <a:off x="8207977" y="2990960"/>
            <a:ext cx="584097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es-ES" sz="2400" b="1" baseline="-25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80271A4-C3CC-486A-891E-561A61F19E62}"/>
              </a:ext>
            </a:extLst>
          </p:cNvPr>
          <p:cNvSpPr/>
          <p:nvPr/>
        </p:nvSpPr>
        <p:spPr>
          <a:xfrm>
            <a:off x="2768594" y="1433894"/>
            <a:ext cx="2000310" cy="50744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CD9FC47-F69D-457F-969B-F3DCF6AF7CBE}"/>
              </a:ext>
            </a:extLst>
          </p:cNvPr>
          <p:cNvSpPr/>
          <p:nvPr/>
        </p:nvSpPr>
        <p:spPr>
          <a:xfrm>
            <a:off x="5439031" y="1433894"/>
            <a:ext cx="2141924" cy="50744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636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5 Tabla">
            <a:extLst>
              <a:ext uri="{FF2B5EF4-FFF2-40B4-BE49-F238E27FC236}">
                <a16:creationId xmlns:a16="http://schemas.microsoft.com/office/drawing/2014/main" id="{C2EECF91-5737-4873-BAEA-C63164493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12263"/>
              </p:ext>
            </p:extLst>
          </p:nvPr>
        </p:nvGraphicFramePr>
        <p:xfrm>
          <a:off x="251520" y="332656"/>
          <a:ext cx="5111305" cy="6483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2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824">
                  <a:extLst>
                    <a:ext uri="{9D8B030D-6E8A-4147-A177-3AD203B41FA5}">
                      <a16:colId xmlns:a16="http://schemas.microsoft.com/office/drawing/2014/main" val="2882433475"/>
                    </a:ext>
                  </a:extLst>
                </a:gridCol>
              </a:tblGrid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s-ES" sz="1400" baseline="0" dirty="0">
                          <a:latin typeface="Arial" pitchFamily="34" charset="0"/>
                          <a:cs typeface="Arial" pitchFamily="34" charset="0"/>
                        </a:rPr>
                        <a:t>Variables de valor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400" i="1" dirty="0"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R="3240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23323"/>
                  </a:ext>
                </a:extLst>
              </a:tr>
              <a:tr h="218368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Servicio al cliente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1.896.918,41 €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80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Sentimiento de valía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23.425,08 €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79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Formación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12.929,55 €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50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Cuidado de la salud de los trabajadores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6.144,00 €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208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Revalorización del currículum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5.800,00 €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28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Confianza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21.204,00 €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Know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es-ES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How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33.361,63 €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Puertas abiertas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900,00 €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207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Reputación del destino turístico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22.654,35 €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01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Divulgación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810,00 €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72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Tracción de entidades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5.151,30 €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58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Colaboración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11.239,77 €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Innovación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14.000,00 €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092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Asesoramiento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389,70 €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Prestigio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6.102,00 €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15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Donación de recursos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5.720,00 €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Seguridad económica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115.621,13 €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Ahorro de gastos de alquiler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6.435,00 €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6553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Jardines del hotel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14.136,00 €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62489"/>
                  </a:ext>
                </a:extLst>
              </a:tr>
              <a:tr h="26364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Mejora y embellecimiento del entorno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7.596,63 €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648662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Sostenibilidad medioambiental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34.608,33 €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64870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Valor Social de No Mercado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2.245,146,87 €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414794"/>
                  </a:ext>
                </a:extLst>
              </a:tr>
            </a:tbl>
          </a:graphicData>
        </a:graphic>
      </p:graphicFrame>
      <p:sp>
        <p:nvSpPr>
          <p:cNvPr id="14" name="29 Rectángulo">
            <a:extLst>
              <a:ext uri="{FF2B5EF4-FFF2-40B4-BE49-F238E27FC236}">
                <a16:creationId xmlns:a16="http://schemas.microsoft.com/office/drawing/2014/main" id="{91F63468-6260-4D97-8885-850301C7AC13}"/>
              </a:ext>
            </a:extLst>
          </p:cNvPr>
          <p:cNvSpPr/>
          <p:nvPr/>
        </p:nvSpPr>
        <p:spPr>
          <a:xfrm>
            <a:off x="107504" y="-27384"/>
            <a:ext cx="8784976" cy="41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VALOR SOCIAL DE NO MERCADO - 2018</a:t>
            </a:r>
          </a:p>
        </p:txBody>
      </p:sp>
    </p:spTree>
    <p:extLst>
      <p:ext uri="{BB962C8B-B14F-4D97-AF65-F5344CB8AC3E}">
        <p14:creationId xmlns:p14="http://schemas.microsoft.com/office/powerpoint/2010/main" val="1858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9 CuadroTexto">
            <a:extLst>
              <a:ext uri="{FF2B5EF4-FFF2-40B4-BE49-F238E27FC236}">
                <a16:creationId xmlns:a16="http://schemas.microsoft.com/office/drawing/2014/main" id="{40B9E0E2-8ACD-4257-A1B3-8A9854BCD268}"/>
              </a:ext>
            </a:extLst>
          </p:cNvPr>
          <p:cNvSpPr txBox="1"/>
          <p:nvPr/>
        </p:nvSpPr>
        <p:spPr>
          <a:xfrm>
            <a:off x="-36513" y="28377"/>
            <a:ext cx="4117875" cy="50456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lnSpc>
                <a:spcPct val="130000"/>
              </a:lnSpc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marL="449263" indent="-357188"/>
            <a:r>
              <a:rPr lang="es-ES" sz="2300" dirty="0">
                <a:solidFill>
                  <a:schemeClr val="tx2">
                    <a:lumMod val="75000"/>
                  </a:schemeClr>
                </a:solidFill>
              </a:rPr>
              <a:t>3. VALOR EMOCIONAL</a:t>
            </a:r>
          </a:p>
        </p:txBody>
      </p:sp>
      <p:graphicFrame>
        <p:nvGraphicFramePr>
          <p:cNvPr id="17" name="5 Tabla">
            <a:extLst>
              <a:ext uri="{FF2B5EF4-FFF2-40B4-BE49-F238E27FC236}">
                <a16:creationId xmlns:a16="http://schemas.microsoft.com/office/drawing/2014/main" id="{A2AA09C1-1F14-4A3D-9B41-07BEB70CA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24330"/>
              </p:ext>
            </p:extLst>
          </p:nvPr>
        </p:nvGraphicFramePr>
        <p:xfrm>
          <a:off x="530459" y="710845"/>
          <a:ext cx="5256584" cy="281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853708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s-ES" sz="1500" baseline="0" dirty="0">
                          <a:latin typeface="Arial" pitchFamily="34" charset="0"/>
                          <a:cs typeface="Arial" pitchFamily="34" charset="0"/>
                        </a:rPr>
                        <a:t>Variables de valor</a:t>
                      </a:r>
                      <a:endParaRPr lang="es-ES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500" dirty="0"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R="2880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23323"/>
                  </a:ext>
                </a:extLst>
              </a:tr>
              <a:tr h="201208"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Sentimiento de valía</a:t>
                      </a:r>
                    </a:p>
                  </a:txBody>
                  <a:tcPr marL="90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23.425,08 €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46283"/>
                  </a:ext>
                </a:extLst>
              </a:tr>
              <a:tr h="201208"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Formación</a:t>
                      </a:r>
                    </a:p>
                  </a:txBody>
                  <a:tcPr marL="90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12.929,55 €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207"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Cuidado de la salud de los trabajadores</a:t>
                      </a:r>
                    </a:p>
                  </a:txBody>
                  <a:tcPr marL="90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6.144,00 €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012"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Confianza</a:t>
                      </a:r>
                    </a:p>
                  </a:txBody>
                  <a:tcPr marL="90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21.204,00 €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724"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Seguridad económica</a:t>
                      </a:r>
                    </a:p>
                  </a:txBody>
                  <a:tcPr marL="90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72.702,59 €</a:t>
                      </a: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136.405,22 €</a:t>
                      </a:r>
                      <a:endParaRPr lang="es-E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VSNM (trabajadores)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400" b="0" dirty="0">
                          <a:latin typeface="Arial" pitchFamily="34" charset="0"/>
                          <a:cs typeface="Arial" pitchFamily="34" charset="0"/>
                        </a:rPr>
                        <a:t>148.640,22 €</a:t>
                      </a:r>
                    </a:p>
                  </a:txBody>
                  <a:tcPr marL="68580" marR="144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5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Rango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5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91,77 %</a:t>
                      </a:r>
                    </a:p>
                  </a:txBody>
                  <a:tcPr marL="68580" marR="144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64145"/>
                  </a:ext>
                </a:extLst>
              </a:tr>
            </a:tbl>
          </a:graphicData>
        </a:graphic>
      </p:graphicFrame>
      <p:sp>
        <p:nvSpPr>
          <p:cNvPr id="18" name="9 CuadroTexto">
            <a:extLst>
              <a:ext uri="{FF2B5EF4-FFF2-40B4-BE49-F238E27FC236}">
                <a16:creationId xmlns:a16="http://schemas.microsoft.com/office/drawing/2014/main" id="{1D634758-71AB-43CB-86BE-929EEA1C3E00}"/>
              </a:ext>
            </a:extLst>
          </p:cNvPr>
          <p:cNvSpPr txBox="1"/>
          <p:nvPr/>
        </p:nvSpPr>
        <p:spPr>
          <a:xfrm>
            <a:off x="0" y="3583326"/>
            <a:ext cx="549709" cy="4508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lnSpc>
                <a:spcPct val="130000"/>
              </a:lnSpc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marL="92075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2º</a:t>
            </a:r>
          </a:p>
        </p:txBody>
      </p:sp>
      <p:sp>
        <p:nvSpPr>
          <p:cNvPr id="19" name="9 CuadroTexto">
            <a:extLst>
              <a:ext uri="{FF2B5EF4-FFF2-40B4-BE49-F238E27FC236}">
                <a16:creationId xmlns:a16="http://schemas.microsoft.com/office/drawing/2014/main" id="{DEB50AE4-9300-487B-9A89-E901AF847025}"/>
              </a:ext>
            </a:extLst>
          </p:cNvPr>
          <p:cNvSpPr txBox="1"/>
          <p:nvPr/>
        </p:nvSpPr>
        <p:spPr>
          <a:xfrm>
            <a:off x="-36513" y="740763"/>
            <a:ext cx="5191618" cy="4508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lnSpc>
                <a:spcPct val="130000"/>
              </a:lnSpc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marL="92075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1º </a:t>
            </a:r>
          </a:p>
        </p:txBody>
      </p:sp>
      <p:graphicFrame>
        <p:nvGraphicFramePr>
          <p:cNvPr id="12" name="5 Tabla">
            <a:extLst>
              <a:ext uri="{FF2B5EF4-FFF2-40B4-BE49-F238E27FC236}">
                <a16:creationId xmlns:a16="http://schemas.microsoft.com/office/drawing/2014/main" id="{B4AC1FE7-F1C7-4919-BA5F-B34C5693F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72634"/>
              </p:ext>
            </p:extLst>
          </p:nvPr>
        </p:nvGraphicFramePr>
        <p:xfrm>
          <a:off x="511984" y="3808741"/>
          <a:ext cx="8496943" cy="163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197">
                  <a:extLst>
                    <a:ext uri="{9D8B030D-6E8A-4147-A177-3AD203B41FA5}">
                      <a16:colId xmlns:a16="http://schemas.microsoft.com/office/drawing/2014/main" val="666150022"/>
                    </a:ext>
                  </a:extLst>
                </a:gridCol>
                <a:gridCol w="1541173">
                  <a:extLst>
                    <a:ext uri="{9D8B030D-6E8A-4147-A177-3AD203B41FA5}">
                      <a16:colId xmlns:a16="http://schemas.microsoft.com/office/drawing/2014/main" val="2416796262"/>
                    </a:ext>
                  </a:extLst>
                </a:gridCol>
                <a:gridCol w="1292913">
                  <a:extLst>
                    <a:ext uri="{9D8B030D-6E8A-4147-A177-3AD203B41FA5}">
                      <a16:colId xmlns:a16="http://schemas.microsoft.com/office/drawing/2014/main" val="2577301961"/>
                    </a:ext>
                  </a:extLst>
                </a:gridCol>
                <a:gridCol w="1123141">
                  <a:extLst>
                    <a:ext uri="{9D8B030D-6E8A-4147-A177-3AD203B41FA5}">
                      <a16:colId xmlns:a16="http://schemas.microsoft.com/office/drawing/2014/main" val="2596263271"/>
                    </a:ext>
                  </a:extLst>
                </a:gridCol>
                <a:gridCol w="1383170">
                  <a:extLst>
                    <a:ext uri="{9D8B030D-6E8A-4147-A177-3AD203B41FA5}">
                      <a16:colId xmlns:a16="http://schemas.microsoft.com/office/drawing/2014/main" val="1356168155"/>
                    </a:ext>
                  </a:extLst>
                </a:gridCol>
              </a:tblGrid>
              <a:tr h="531289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s-ES" sz="15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 = 4</a:t>
                      </a:r>
                      <a:endParaRPr lang="es-ES" sz="15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s-ES" sz="15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Fiabilidad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Capacidad de respuesta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s-ES" sz="1500" b="1" i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Seguridad</a:t>
                      </a:r>
                      <a:endParaRPr lang="es-ES" sz="15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s-ES" sz="1500" b="1" i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Empatía</a:t>
                      </a:r>
                      <a:endParaRPr lang="es-ES" sz="15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Elementos tangibles</a:t>
                      </a:r>
                      <a:endParaRPr lang="es-ES" sz="15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23323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Ponderación</a:t>
                      </a:r>
                    </a:p>
                  </a:txBody>
                  <a:tcPr marL="9000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0,32</a:t>
                      </a:r>
                      <a:endParaRPr lang="es-ES" sz="1500" dirty="0"/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0,22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0,19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0,16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0,11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1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Media</a:t>
                      </a:r>
                    </a:p>
                  </a:txBody>
                  <a:tcPr marL="9000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9,00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9,25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10,00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9,75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795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9,00</a:t>
                      </a: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07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6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Resultado</a:t>
                      </a:r>
                    </a:p>
                  </a:txBody>
                  <a:tcPr marL="9000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9,37</a:t>
                      </a:r>
                    </a:p>
                  </a:txBody>
                  <a:tcPr marL="0" marR="288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07950" algn="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5 Tabla">
            <a:extLst>
              <a:ext uri="{FF2B5EF4-FFF2-40B4-BE49-F238E27FC236}">
                <a16:creationId xmlns:a16="http://schemas.microsoft.com/office/drawing/2014/main" id="{3C60E261-F367-4332-A608-EE868B52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306677"/>
              </p:ext>
            </p:extLst>
          </p:nvPr>
        </p:nvGraphicFramePr>
        <p:xfrm>
          <a:off x="3752343" y="5725537"/>
          <a:ext cx="5256584" cy="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853708597"/>
                    </a:ext>
                  </a:extLst>
                </a:gridCol>
              </a:tblGrid>
              <a:tr h="30295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500" b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Factor corrector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5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85,94 %</a:t>
                      </a:r>
                    </a:p>
                  </a:txBody>
                  <a:tcPr marL="68580" marR="144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337842"/>
                  </a:ext>
                </a:extLst>
              </a:tr>
              <a:tr h="30295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6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Valor Emocional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</a:pPr>
                      <a:r>
                        <a:rPr lang="es-ES" sz="16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117.228,56 €</a:t>
                      </a:r>
                    </a:p>
                  </a:txBody>
                  <a:tcPr marL="68580" marR="144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261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923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954</Words>
  <Application>Microsoft Office PowerPoint</Application>
  <PresentationFormat>Presentación en pantalla (4:3)</PresentationFormat>
  <Paragraphs>327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Tema de Office</vt:lpstr>
      <vt:lpstr>1_Tema de Office</vt:lpstr>
      <vt:lpstr>El Valor Social del Hotel Tigaiga  2016 - 2018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Social del Hotel Tigaiga  2016 - 2018</dc:title>
  <dc:creator>Vanesa</dc:creator>
  <cp:lastModifiedBy>Vanesa</cp:lastModifiedBy>
  <cp:revision>73</cp:revision>
  <dcterms:modified xsi:type="dcterms:W3CDTF">2019-10-28T17:43:59Z</dcterms:modified>
</cp:coreProperties>
</file>